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681" r:id="rId2"/>
  </p:sldMasterIdLst>
  <p:notesMasterIdLst>
    <p:notesMasterId r:id="rId56"/>
  </p:notesMasterIdLst>
  <p:handoutMasterIdLst>
    <p:handoutMasterId r:id="rId57"/>
  </p:handoutMasterIdLst>
  <p:sldIdLst>
    <p:sldId id="256" r:id="rId3"/>
    <p:sldId id="658" r:id="rId4"/>
    <p:sldId id="373" r:id="rId5"/>
    <p:sldId id="770" r:id="rId6"/>
    <p:sldId id="791" r:id="rId7"/>
    <p:sldId id="711" r:id="rId8"/>
    <p:sldId id="712" r:id="rId9"/>
    <p:sldId id="721" r:id="rId10"/>
    <p:sldId id="722" r:id="rId11"/>
    <p:sldId id="725" r:id="rId12"/>
    <p:sldId id="745" r:id="rId13"/>
    <p:sldId id="775" r:id="rId14"/>
    <p:sldId id="735" r:id="rId15"/>
    <p:sldId id="776" r:id="rId16"/>
    <p:sldId id="750" r:id="rId17"/>
    <p:sldId id="778" r:id="rId18"/>
    <p:sldId id="820" r:id="rId19"/>
    <p:sldId id="760" r:id="rId20"/>
    <p:sldId id="777" r:id="rId21"/>
    <p:sldId id="771" r:id="rId22"/>
    <p:sldId id="403" r:id="rId23"/>
    <p:sldId id="817" r:id="rId24"/>
    <p:sldId id="430" r:id="rId25"/>
    <p:sldId id="686" r:id="rId26"/>
    <p:sldId id="689" r:id="rId27"/>
    <p:sldId id="692" r:id="rId28"/>
    <p:sldId id="801" r:id="rId29"/>
    <p:sldId id="826" r:id="rId30"/>
    <p:sldId id="683" r:id="rId31"/>
    <p:sldId id="802" r:id="rId32"/>
    <p:sldId id="803" r:id="rId33"/>
    <p:sldId id="804" r:id="rId34"/>
    <p:sldId id="815" r:id="rId35"/>
    <p:sldId id="805" r:id="rId36"/>
    <p:sldId id="806" r:id="rId37"/>
    <p:sldId id="807" r:id="rId38"/>
    <p:sldId id="808" r:id="rId39"/>
    <p:sldId id="809" r:id="rId40"/>
    <p:sldId id="684" r:id="rId41"/>
    <p:sldId id="685" r:id="rId42"/>
    <p:sldId id="665" r:id="rId43"/>
    <p:sldId id="474" r:id="rId44"/>
    <p:sldId id="478" r:id="rId45"/>
    <p:sldId id="485" r:id="rId46"/>
    <p:sldId id="795" r:id="rId47"/>
    <p:sldId id="827" r:id="rId48"/>
    <p:sldId id="577" r:id="rId49"/>
    <p:sldId id="679" r:id="rId50"/>
    <p:sldId id="656" r:id="rId51"/>
    <p:sldId id="828" r:id="rId52"/>
    <p:sldId id="637" r:id="rId53"/>
    <p:sldId id="825" r:id="rId54"/>
    <p:sldId id="829" r:id="rId55"/>
  </p:sldIdLst>
  <p:sldSz cx="9144000" cy="6858000" type="screen4x3"/>
  <p:notesSz cx="6797675" cy="9926638"/>
  <p:defaultTextStyle>
    <a:defPPr>
      <a:defRPr lang="en-IE"/>
    </a:defPPr>
    <a:lvl1pPr algn="l" rtl="0" eaLnBrk="0" fontAlgn="base" hangingPunct="0">
      <a:spcBef>
        <a:spcPct val="0"/>
      </a:spcBef>
      <a:spcAft>
        <a:spcPct val="0"/>
      </a:spcAft>
      <a:defRPr kern="1200">
        <a:solidFill>
          <a:schemeClr val="tx1"/>
        </a:solidFill>
        <a:latin typeface="Tahoma"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Tahoma"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Tahoma"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Tahoma"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p:defaultTextStyle>
  <p:extLst>
    <p:ext uri="{521415D9-36F7-43E2-AB2F-B90AF26B5E84}">
      <p14:sectionLst xmlns:p14="http://schemas.microsoft.com/office/powerpoint/2010/main">
        <p14:section name="Default Section" id="{8A5E487F-850B-4E39-AD67-4293688ADBB1}">
          <p14:sldIdLst>
            <p14:sldId id="256"/>
            <p14:sldId id="658"/>
            <p14:sldId id="373"/>
            <p14:sldId id="770"/>
            <p14:sldId id="791"/>
            <p14:sldId id="711"/>
            <p14:sldId id="712"/>
            <p14:sldId id="721"/>
            <p14:sldId id="722"/>
          </p14:sldIdLst>
        </p14:section>
        <p14:section name="Untitled Section" id="{A9940299-2EA8-47AF-B44D-AC465108EF06}">
          <p14:sldIdLst>
            <p14:sldId id="725"/>
            <p14:sldId id="745"/>
            <p14:sldId id="775"/>
            <p14:sldId id="735"/>
            <p14:sldId id="776"/>
            <p14:sldId id="750"/>
            <p14:sldId id="778"/>
            <p14:sldId id="820"/>
            <p14:sldId id="760"/>
            <p14:sldId id="777"/>
            <p14:sldId id="771"/>
            <p14:sldId id="403"/>
            <p14:sldId id="817"/>
            <p14:sldId id="430"/>
            <p14:sldId id="686"/>
            <p14:sldId id="689"/>
            <p14:sldId id="692"/>
            <p14:sldId id="801"/>
            <p14:sldId id="826"/>
            <p14:sldId id="683"/>
            <p14:sldId id="802"/>
            <p14:sldId id="803"/>
            <p14:sldId id="804"/>
            <p14:sldId id="815"/>
            <p14:sldId id="805"/>
            <p14:sldId id="806"/>
            <p14:sldId id="807"/>
            <p14:sldId id="808"/>
            <p14:sldId id="809"/>
            <p14:sldId id="684"/>
            <p14:sldId id="685"/>
            <p14:sldId id="665"/>
            <p14:sldId id="474"/>
            <p14:sldId id="478"/>
            <p14:sldId id="485"/>
            <p14:sldId id="795"/>
            <p14:sldId id="827"/>
            <p14:sldId id="577"/>
            <p14:sldId id="679"/>
            <p14:sldId id="656"/>
            <p14:sldId id="828"/>
            <p14:sldId id="637"/>
          </p14:sldIdLst>
        </p14:section>
        <p14:section name="Untitled Section" id="{6AB9A663-416D-41EC-8C12-3FCD910F597F}">
          <p14:sldIdLst>
            <p14:sldId id="825"/>
            <p14:sldId id="8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Rozado" initials="D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FE9700"/>
    <a:srgbClr val="99CC00"/>
    <a:srgbClr val="0000FF"/>
    <a:srgbClr val="FF0066"/>
    <a:srgbClr val="009900"/>
    <a:srgbClr val="00B85C"/>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36" autoAdjust="0"/>
    <p:restoredTop sz="72093" autoAdjust="0"/>
  </p:normalViewPr>
  <p:slideViewPr>
    <p:cSldViewPr>
      <p:cViewPr varScale="1">
        <p:scale>
          <a:sx n="83" d="100"/>
          <a:sy n="83" d="100"/>
        </p:scale>
        <p:origin x="2088"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896"/>
    </p:cViewPr>
  </p:sorterViewPr>
  <p:notesViewPr>
    <p:cSldViewPr>
      <p:cViewPr>
        <p:scale>
          <a:sx n="75" d="100"/>
          <a:sy n="75" d="100"/>
        </p:scale>
        <p:origin x="-4158" y="-29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3042" name="Rectangle 2"/>
          <p:cNvSpPr>
            <a:spLocks noGrp="1" noChangeArrowheads="1"/>
          </p:cNvSpPr>
          <p:nvPr>
            <p:ph type="hdr" sz="quarter"/>
          </p:nvPr>
        </p:nvSpPr>
        <p:spPr bwMode="auto">
          <a:xfrm>
            <a:off x="0" y="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59" tIns="46630" rIns="93259" bIns="46630" numCol="1" anchor="t" anchorCtr="0" compatLnSpc="1">
            <a:prstTxWarp prst="textNoShape">
              <a:avLst/>
            </a:prstTxWarp>
          </a:bodyPr>
          <a:lstStyle>
            <a:lvl1pPr defTabSz="933450" eaLnBrk="1" hangingPunct="1">
              <a:defRPr sz="1300">
                <a:latin typeface="Arial" charset="0"/>
                <a:cs typeface="Arial" charset="0"/>
              </a:defRPr>
            </a:lvl1pPr>
          </a:lstStyle>
          <a:p>
            <a:pPr>
              <a:defRPr/>
            </a:pPr>
            <a:endParaRPr lang="en-IE" altLang="en-US"/>
          </a:p>
        </p:txBody>
      </p:sp>
      <p:sp>
        <p:nvSpPr>
          <p:cNvPr id="343043" name="Rectangle 3"/>
          <p:cNvSpPr>
            <a:spLocks noGrp="1" noChangeArrowheads="1"/>
          </p:cNvSpPr>
          <p:nvPr>
            <p:ph type="dt" sz="quarter" idx="1"/>
          </p:nvPr>
        </p:nvSpPr>
        <p:spPr bwMode="auto">
          <a:xfrm>
            <a:off x="3849688" y="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59" tIns="46630" rIns="93259" bIns="46630" numCol="1" anchor="t" anchorCtr="0" compatLnSpc="1">
            <a:prstTxWarp prst="textNoShape">
              <a:avLst/>
            </a:prstTxWarp>
          </a:bodyPr>
          <a:lstStyle>
            <a:lvl1pPr algn="r" defTabSz="933450" eaLnBrk="1" hangingPunct="1">
              <a:defRPr sz="1300">
                <a:latin typeface="Arial" charset="0"/>
                <a:cs typeface="Arial" charset="0"/>
              </a:defRPr>
            </a:lvl1pPr>
          </a:lstStyle>
          <a:p>
            <a:pPr>
              <a:defRPr/>
            </a:pPr>
            <a:endParaRPr lang="en-IE" altLang="en-US"/>
          </a:p>
        </p:txBody>
      </p:sp>
      <p:sp>
        <p:nvSpPr>
          <p:cNvPr id="343044" name="Rectangle 4"/>
          <p:cNvSpPr>
            <a:spLocks noGrp="1" noChangeArrowheads="1"/>
          </p:cNvSpPr>
          <p:nvPr>
            <p:ph type="ftr" sz="quarter" idx="2"/>
          </p:nvPr>
        </p:nvSpPr>
        <p:spPr bwMode="auto">
          <a:xfrm>
            <a:off x="0" y="942975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59" tIns="46630" rIns="93259" bIns="46630" numCol="1" anchor="b" anchorCtr="0" compatLnSpc="1">
            <a:prstTxWarp prst="textNoShape">
              <a:avLst/>
            </a:prstTxWarp>
          </a:bodyPr>
          <a:lstStyle>
            <a:lvl1pPr defTabSz="933450" eaLnBrk="1" hangingPunct="1">
              <a:defRPr sz="1300">
                <a:latin typeface="Arial" charset="0"/>
                <a:cs typeface="Arial" charset="0"/>
              </a:defRPr>
            </a:lvl1pPr>
          </a:lstStyle>
          <a:p>
            <a:pPr>
              <a:defRPr/>
            </a:pPr>
            <a:endParaRPr lang="en-IE" altLang="en-US"/>
          </a:p>
        </p:txBody>
      </p:sp>
      <p:sp>
        <p:nvSpPr>
          <p:cNvPr id="343045" name="Rectangle 5"/>
          <p:cNvSpPr>
            <a:spLocks noGrp="1" noChangeArrowheads="1"/>
          </p:cNvSpPr>
          <p:nvPr>
            <p:ph type="sldNum" sz="quarter" idx="3"/>
          </p:nvPr>
        </p:nvSpPr>
        <p:spPr bwMode="auto">
          <a:xfrm>
            <a:off x="3849688" y="942975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59" tIns="46630" rIns="93259" bIns="46630" numCol="1" anchor="b" anchorCtr="0" compatLnSpc="1">
            <a:prstTxWarp prst="textNoShape">
              <a:avLst/>
            </a:prstTxWarp>
          </a:bodyPr>
          <a:lstStyle>
            <a:lvl1pPr algn="r" defTabSz="933450" eaLnBrk="1" hangingPunct="1">
              <a:defRPr sz="1300">
                <a:latin typeface="Arial" charset="0"/>
                <a:cs typeface="Arial" charset="0"/>
              </a:defRPr>
            </a:lvl1pPr>
          </a:lstStyle>
          <a:p>
            <a:pPr>
              <a:defRPr/>
            </a:pPr>
            <a:fld id="{6CFCB4E4-90FB-4AAC-8FB0-8926273E371A}" type="slidenum">
              <a:rPr lang="en-IE" altLang="en-US"/>
              <a:pPr>
                <a:defRPr/>
              </a:pPr>
              <a:t>‹#›</a:t>
            </a:fld>
            <a:endParaRPr lang="en-IE" altLang="en-US"/>
          </a:p>
        </p:txBody>
      </p:sp>
    </p:spTree>
    <p:extLst>
      <p:ext uri="{BB962C8B-B14F-4D97-AF65-F5344CB8AC3E}">
        <p14:creationId xmlns:p14="http://schemas.microsoft.com/office/powerpoint/2010/main" val="40665689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59" tIns="46630" rIns="93259" bIns="46630" numCol="1" anchor="t" anchorCtr="0" compatLnSpc="1">
            <a:prstTxWarp prst="textNoShape">
              <a:avLst/>
            </a:prstTxWarp>
          </a:bodyPr>
          <a:lstStyle>
            <a:lvl1pPr defTabSz="933450" eaLnBrk="1" hangingPunct="1">
              <a:defRPr sz="1300">
                <a:latin typeface="Arial" charset="0"/>
                <a:cs typeface="Arial" charset="0"/>
              </a:defRPr>
            </a:lvl1pPr>
          </a:lstStyle>
          <a:p>
            <a:pPr>
              <a:defRPr/>
            </a:pPr>
            <a:endParaRPr lang="en-IE" altLang="en-US"/>
          </a:p>
        </p:txBody>
      </p:sp>
      <p:sp>
        <p:nvSpPr>
          <p:cNvPr id="52227" name="Rectangle 3"/>
          <p:cNvSpPr>
            <a:spLocks noGrp="1" noChangeArrowheads="1"/>
          </p:cNvSpPr>
          <p:nvPr>
            <p:ph type="dt" idx="1"/>
          </p:nvPr>
        </p:nvSpPr>
        <p:spPr bwMode="auto">
          <a:xfrm>
            <a:off x="3849688" y="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59" tIns="46630" rIns="93259" bIns="46630" numCol="1" anchor="t" anchorCtr="0" compatLnSpc="1">
            <a:prstTxWarp prst="textNoShape">
              <a:avLst/>
            </a:prstTxWarp>
          </a:bodyPr>
          <a:lstStyle>
            <a:lvl1pPr algn="r" defTabSz="933450" eaLnBrk="1" hangingPunct="1">
              <a:defRPr sz="1300">
                <a:latin typeface="Arial" charset="0"/>
                <a:cs typeface="Arial" charset="0"/>
              </a:defRPr>
            </a:lvl1pPr>
          </a:lstStyle>
          <a:p>
            <a:pPr>
              <a:defRPr/>
            </a:pPr>
            <a:endParaRPr lang="en-IE" altLang="en-US"/>
          </a:p>
        </p:txBody>
      </p:sp>
      <p:sp>
        <p:nvSpPr>
          <p:cNvPr id="100356" name="Rectangle 4"/>
          <p:cNvSpPr>
            <a:spLocks noGrp="1" noRot="1" noChangeAspect="1" noChangeArrowheads="1" noTextEdit="1"/>
          </p:cNvSpPr>
          <p:nvPr>
            <p:ph type="sldImg" idx="2"/>
          </p:nvPr>
        </p:nvSpPr>
        <p:spPr bwMode="auto">
          <a:xfrm>
            <a:off x="915988" y="744538"/>
            <a:ext cx="4965700"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p:cNvSpPr>
            <a:spLocks noGrp="1" noChangeArrowheads="1"/>
          </p:cNvSpPr>
          <p:nvPr>
            <p:ph type="body" sz="quarter" idx="3"/>
          </p:nvPr>
        </p:nvSpPr>
        <p:spPr bwMode="auto">
          <a:xfrm>
            <a:off x="679450" y="4716463"/>
            <a:ext cx="5438775" cy="446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59" tIns="46630" rIns="93259" bIns="46630" numCol="1" anchor="t" anchorCtr="0" compatLnSpc="1">
            <a:prstTxWarp prst="textNoShape">
              <a:avLst/>
            </a:prstTxWarp>
          </a:bodyPr>
          <a:lstStyle/>
          <a:p>
            <a:pPr lvl="0"/>
            <a:r>
              <a:rPr lang="en-IE" altLang="en-US" noProof="0" smtClean="0"/>
              <a:t>Click to edit Master text styles</a:t>
            </a:r>
          </a:p>
          <a:p>
            <a:pPr lvl="1"/>
            <a:r>
              <a:rPr lang="en-IE" altLang="en-US" noProof="0" smtClean="0"/>
              <a:t>Second level</a:t>
            </a:r>
          </a:p>
          <a:p>
            <a:pPr lvl="2"/>
            <a:r>
              <a:rPr lang="en-IE" altLang="en-US" noProof="0" smtClean="0"/>
              <a:t>Third level</a:t>
            </a:r>
          </a:p>
          <a:p>
            <a:pPr lvl="3"/>
            <a:r>
              <a:rPr lang="en-IE" altLang="en-US" noProof="0" smtClean="0"/>
              <a:t>Fourth level</a:t>
            </a:r>
          </a:p>
          <a:p>
            <a:pPr lvl="4"/>
            <a:r>
              <a:rPr lang="en-IE" altLang="en-US" noProof="0" smtClean="0"/>
              <a:t>Fifth level</a:t>
            </a:r>
          </a:p>
        </p:txBody>
      </p:sp>
      <p:sp>
        <p:nvSpPr>
          <p:cNvPr id="52230" name="Rectangle 6"/>
          <p:cNvSpPr>
            <a:spLocks noGrp="1" noChangeArrowheads="1"/>
          </p:cNvSpPr>
          <p:nvPr>
            <p:ph type="ftr" sz="quarter" idx="4"/>
          </p:nvPr>
        </p:nvSpPr>
        <p:spPr bwMode="auto">
          <a:xfrm>
            <a:off x="0" y="942975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59" tIns="46630" rIns="93259" bIns="46630" numCol="1" anchor="b" anchorCtr="0" compatLnSpc="1">
            <a:prstTxWarp prst="textNoShape">
              <a:avLst/>
            </a:prstTxWarp>
          </a:bodyPr>
          <a:lstStyle>
            <a:lvl1pPr defTabSz="933450" eaLnBrk="1" hangingPunct="1">
              <a:defRPr sz="1300">
                <a:latin typeface="Arial" charset="0"/>
                <a:cs typeface="Arial" charset="0"/>
              </a:defRPr>
            </a:lvl1pPr>
          </a:lstStyle>
          <a:p>
            <a:pPr>
              <a:defRPr/>
            </a:pPr>
            <a:endParaRPr lang="en-IE" altLang="en-US"/>
          </a:p>
        </p:txBody>
      </p:sp>
      <p:sp>
        <p:nvSpPr>
          <p:cNvPr id="52231" name="Rectangle 7"/>
          <p:cNvSpPr>
            <a:spLocks noGrp="1" noChangeArrowheads="1"/>
          </p:cNvSpPr>
          <p:nvPr>
            <p:ph type="sldNum" sz="quarter" idx="5"/>
          </p:nvPr>
        </p:nvSpPr>
        <p:spPr bwMode="auto">
          <a:xfrm>
            <a:off x="3849688" y="942975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59" tIns="46630" rIns="93259" bIns="46630" numCol="1" anchor="b" anchorCtr="0" compatLnSpc="1">
            <a:prstTxWarp prst="textNoShape">
              <a:avLst/>
            </a:prstTxWarp>
          </a:bodyPr>
          <a:lstStyle>
            <a:lvl1pPr algn="r" defTabSz="933450" eaLnBrk="1" hangingPunct="1">
              <a:defRPr sz="1300">
                <a:latin typeface="Arial" charset="0"/>
                <a:cs typeface="Arial" charset="0"/>
              </a:defRPr>
            </a:lvl1pPr>
          </a:lstStyle>
          <a:p>
            <a:pPr>
              <a:defRPr/>
            </a:pPr>
            <a:fld id="{03E8521F-58EF-4B99-8F74-86AB8E7963E6}" type="slidenum">
              <a:rPr lang="en-IE" altLang="en-US"/>
              <a:pPr>
                <a:defRPr/>
              </a:pPr>
              <a:t>‹#›</a:t>
            </a:fld>
            <a:endParaRPr lang="en-IE" altLang="en-US"/>
          </a:p>
        </p:txBody>
      </p:sp>
    </p:spTree>
    <p:extLst>
      <p:ext uri="{BB962C8B-B14F-4D97-AF65-F5344CB8AC3E}">
        <p14:creationId xmlns:p14="http://schemas.microsoft.com/office/powerpoint/2010/main" val="39717825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vmlDrawing" Target="../drawings/vmlDrawing3.vml"/><Relationship Id="rId5" Type="http://schemas.openxmlformats.org/officeDocument/2006/relationships/image" Target="../media/image41.wmf"/><Relationship Id="rId4" Type="http://schemas.openxmlformats.org/officeDocument/2006/relationships/oleObject" Target="../embeddings/oleObject3.bin"/></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vmlDrawing" Target="../drawings/vmlDrawing5.vml"/><Relationship Id="rId5" Type="http://schemas.openxmlformats.org/officeDocument/2006/relationships/image" Target="../media/image41.wmf"/><Relationship Id="rId4" Type="http://schemas.openxmlformats.org/officeDocument/2006/relationships/oleObject" Target="../embeddings/oleObject5.bin"/></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28A13BD0-5882-4EE7-99EA-D394D7DF2912}" type="slidenum">
              <a:rPr lang="en-IE" altLang="en-US" smtClean="0">
                <a:latin typeface="Arial" pitchFamily="34" charset="0"/>
              </a:rPr>
              <a:pPr/>
              <a:t>1</a:t>
            </a:fld>
            <a:endParaRPr lang="en-IE" altLang="en-US" smtClean="0">
              <a:latin typeface="Arial"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3681969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“income” mixes earnings with capital gains</a:t>
            </a:r>
            <a:endParaRPr lang="en-US" dirty="0"/>
          </a:p>
        </p:txBody>
      </p:sp>
      <p:sp>
        <p:nvSpPr>
          <p:cNvPr id="4" name="Slide Number Placeholder 3"/>
          <p:cNvSpPr>
            <a:spLocks noGrp="1"/>
          </p:cNvSpPr>
          <p:nvPr>
            <p:ph type="sldNum" sz="quarter" idx="10"/>
          </p:nvPr>
        </p:nvSpPr>
        <p:spPr/>
        <p:txBody>
          <a:bodyPr/>
          <a:lstStyle/>
          <a:p>
            <a:pPr>
              <a:defRPr/>
            </a:pPr>
            <a:fld id="{03E8521F-58EF-4B99-8F74-86AB8E7963E6}" type="slidenum">
              <a:rPr lang="en-IE" altLang="en-US" smtClean="0"/>
              <a:pPr>
                <a:defRPr/>
              </a:pPr>
              <a:t>33</a:t>
            </a:fld>
            <a:endParaRPr lang="en-IE" altLang="en-US"/>
          </a:p>
        </p:txBody>
      </p:sp>
    </p:spTree>
    <p:extLst>
      <p:ext uri="{BB962C8B-B14F-4D97-AF65-F5344CB8AC3E}">
        <p14:creationId xmlns:p14="http://schemas.microsoft.com/office/powerpoint/2010/main" val="1434512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B12D0B96-FFF0-4DDB-8968-B66E95CAB41E}" type="slidenum">
              <a:rPr lang="en-IE" altLang="en-US" smtClean="0">
                <a:latin typeface="Arial" pitchFamily="34" charset="0"/>
              </a:rPr>
              <a:pPr/>
              <a:t>34</a:t>
            </a:fld>
            <a:endParaRPr lang="en-IE" altLang="en-US" smtClean="0">
              <a:latin typeface="Arial"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320497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0BF991D8-EE16-4F41-8A40-E93636C21712}" type="slidenum">
              <a:rPr lang="en-IE" altLang="en-US" smtClean="0">
                <a:latin typeface="Arial" pitchFamily="34" charset="0"/>
              </a:rPr>
              <a:pPr/>
              <a:t>35</a:t>
            </a:fld>
            <a:endParaRPr lang="en-IE" altLang="en-US" smtClean="0">
              <a:latin typeface="Arial"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2390094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0025D77B-5606-499F-A18D-4D1EFBF57E98}" type="slidenum">
              <a:rPr lang="en-IE" altLang="en-US" smtClean="0">
                <a:latin typeface="Arial" pitchFamily="34" charset="0"/>
              </a:rPr>
              <a:pPr/>
              <a:t>36</a:t>
            </a:fld>
            <a:endParaRPr lang="en-IE" altLang="en-US" smtClean="0">
              <a:latin typeface="Arial"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tLang="en-US" smtClean="0">
              <a:latin typeface="SimSun" pitchFamily="2" charset="-122"/>
              <a:ea typeface="SimSun" pitchFamily="2" charset="-122"/>
              <a:cs typeface="Arial" pitchFamily="34" charset="0"/>
              <a:sym typeface="Symbol" pitchFamily="18" charset="2"/>
            </a:endParaRPr>
          </a:p>
        </p:txBody>
      </p:sp>
      <p:graphicFrame>
        <p:nvGraphicFramePr>
          <p:cNvPr id="117765" name="Object 4"/>
          <p:cNvGraphicFramePr>
            <a:graphicFrameLocks noChangeAspect="1"/>
          </p:cNvGraphicFramePr>
          <p:nvPr/>
        </p:nvGraphicFramePr>
        <p:xfrm>
          <a:off x="5224463" y="4962525"/>
          <a:ext cx="630237" cy="306388"/>
        </p:xfrm>
        <a:graphic>
          <a:graphicData uri="http://schemas.openxmlformats.org/presentationml/2006/ole">
            <mc:AlternateContent xmlns:mc="http://schemas.openxmlformats.org/markup-compatibility/2006">
              <mc:Choice xmlns:v="urn:schemas-microsoft-com:vml" Requires="v">
                <p:oleObj spid="_x0000_s180330" name="Equation" r:id="rId4" imgW="469900" imgH="228600" progId="Equation.3">
                  <p:embed/>
                </p:oleObj>
              </mc:Choice>
              <mc:Fallback>
                <p:oleObj name="Equation" r:id="rId4" imgW="4699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463" y="4962525"/>
                        <a:ext cx="63023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29745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2D2FE56A-C982-4306-A296-B4A1EF10645D}" type="slidenum">
              <a:rPr lang="en-IE" altLang="en-US" smtClean="0">
                <a:latin typeface="Arial" pitchFamily="34" charset="0"/>
              </a:rPr>
              <a:pPr/>
              <a:t>37</a:t>
            </a:fld>
            <a:endParaRPr lang="en-IE" altLang="en-US" smtClean="0">
              <a:latin typeface="Arial"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en-US" altLang="en-US" smtClean="0">
              <a:latin typeface="SimSun" pitchFamily="2" charset="-122"/>
              <a:ea typeface="SimSun" pitchFamily="2" charset="-122"/>
              <a:cs typeface="Arial" pitchFamily="34" charset="0"/>
              <a:sym typeface="Symbol" pitchFamily="18" charset="2"/>
            </a:endParaRPr>
          </a:p>
        </p:txBody>
      </p:sp>
      <p:graphicFrame>
        <p:nvGraphicFramePr>
          <p:cNvPr id="118789" name="Object 4"/>
          <p:cNvGraphicFramePr>
            <a:graphicFrameLocks noChangeAspect="1"/>
          </p:cNvGraphicFramePr>
          <p:nvPr/>
        </p:nvGraphicFramePr>
        <p:xfrm>
          <a:off x="5224463" y="4962525"/>
          <a:ext cx="630237" cy="306388"/>
        </p:xfrm>
        <a:graphic>
          <a:graphicData uri="http://schemas.openxmlformats.org/presentationml/2006/ole">
            <mc:AlternateContent xmlns:mc="http://schemas.openxmlformats.org/markup-compatibility/2006">
              <mc:Choice xmlns:v="urn:schemas-microsoft-com:vml" Requires="v">
                <p:oleObj spid="_x0000_s182378" name="Equation" r:id="rId4" imgW="469900" imgH="228600" progId="Equation.3">
                  <p:embed/>
                </p:oleObj>
              </mc:Choice>
              <mc:Fallback>
                <p:oleObj name="Equation" r:id="rId4" imgW="4699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463" y="4962525"/>
                        <a:ext cx="63023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32343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82386B89-9790-4C88-8920-9BCAE0563610}" type="slidenum">
              <a:rPr lang="en-IE" altLang="en-US" smtClean="0">
                <a:latin typeface="Arial" pitchFamily="34" charset="0"/>
              </a:rPr>
              <a:pPr/>
              <a:t>38</a:t>
            </a:fld>
            <a:endParaRPr lang="en-IE" altLang="en-US" smtClean="0">
              <a:latin typeface="Arial"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2815054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p:spPr>
        <p:txBody>
          <a:bodyPr/>
          <a:lstStyle/>
          <a:p>
            <a:endParaRPr lang="en-US" altLang="en-US" smtClean="0">
              <a:latin typeface="Arial" pitchFamily="34" charset="0"/>
              <a:cs typeface="Arial" pitchFamily="34" charset="0"/>
            </a:endParaRPr>
          </a:p>
        </p:txBody>
      </p:sp>
      <p:sp>
        <p:nvSpPr>
          <p:cNvPr id="114692" name="Slide Number Placeholder 3"/>
          <p:cNvSpPr>
            <a:spLocks noGrp="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980C62A2-688C-4101-86F3-26A4D13AE8B2}" type="slidenum">
              <a:rPr lang="en-IE" altLang="en-US" smtClean="0">
                <a:latin typeface="Arial" pitchFamily="34" charset="0"/>
              </a:rPr>
              <a:pPr/>
              <a:t>39</a:t>
            </a:fld>
            <a:endParaRPr lang="en-IE" altLang="en-US" smtClean="0">
              <a:latin typeface="Arial" pitchFamily="34" charset="0"/>
            </a:endParaRPr>
          </a:p>
        </p:txBody>
      </p:sp>
    </p:spTree>
    <p:extLst>
      <p:ext uri="{BB962C8B-B14F-4D97-AF65-F5344CB8AC3E}">
        <p14:creationId xmlns:p14="http://schemas.microsoft.com/office/powerpoint/2010/main" val="2863954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606852D7-2B1E-42F5-A301-C3C938DA1E35}" type="slidenum">
              <a:rPr lang="en-IE" altLang="en-US" smtClean="0">
                <a:latin typeface="Arial" pitchFamily="34" charset="0"/>
              </a:rPr>
              <a:pPr/>
              <a:t>42</a:t>
            </a:fld>
            <a:endParaRPr lang="en-IE" altLang="en-US" smtClean="0">
              <a:latin typeface="Arial"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en-GB" altLang="en-US" smtClean="0">
              <a:latin typeface="Arial" pitchFamily="34" charset="0"/>
              <a:cs typeface="Arial" pitchFamily="34" charset="0"/>
            </a:endParaRPr>
          </a:p>
        </p:txBody>
      </p:sp>
    </p:spTree>
    <p:extLst>
      <p:ext uri="{BB962C8B-B14F-4D97-AF65-F5344CB8AC3E}">
        <p14:creationId xmlns:p14="http://schemas.microsoft.com/office/powerpoint/2010/main" val="972786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5FF0FDCB-BE33-43E8-A702-A1B07C8F758C}" type="slidenum">
              <a:rPr lang="en-IE" altLang="en-US" smtClean="0">
                <a:latin typeface="Arial" pitchFamily="34" charset="0"/>
              </a:rPr>
              <a:pPr/>
              <a:t>43</a:t>
            </a:fld>
            <a:endParaRPr lang="en-IE" altLang="en-US" smtClean="0">
              <a:latin typeface="Arial" pitchFamily="3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GB" altLang="en-US" smtClean="0">
              <a:latin typeface="Arial" pitchFamily="34" charset="0"/>
              <a:cs typeface="Arial" pitchFamily="34" charset="0"/>
            </a:endParaRPr>
          </a:p>
        </p:txBody>
      </p:sp>
    </p:spTree>
    <p:extLst>
      <p:ext uri="{BB962C8B-B14F-4D97-AF65-F5344CB8AC3E}">
        <p14:creationId xmlns:p14="http://schemas.microsoft.com/office/powerpoint/2010/main" val="1258962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250E40C9-5DF3-4D57-9A66-826EC50D062C}" type="slidenum">
              <a:rPr lang="en-IE" altLang="en-US" smtClean="0">
                <a:latin typeface="Arial" pitchFamily="34" charset="0"/>
              </a:rPr>
              <a:pPr/>
              <a:t>3</a:t>
            </a:fld>
            <a:endParaRPr lang="en-IE" altLang="en-US" smtClean="0">
              <a:latin typeface="Arial"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en-GB" altLang="en-US" smtClean="0">
              <a:latin typeface="Arial" pitchFamily="34" charset="0"/>
              <a:cs typeface="Arial" pitchFamily="34" charset="0"/>
            </a:endParaRPr>
          </a:p>
        </p:txBody>
      </p:sp>
    </p:spTree>
    <p:extLst>
      <p:ext uri="{BB962C8B-B14F-4D97-AF65-F5344CB8AC3E}">
        <p14:creationId xmlns:p14="http://schemas.microsoft.com/office/powerpoint/2010/main" val="2848812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E8521F-58EF-4B99-8F74-86AB8E7963E6}" type="slidenum">
              <a:rPr lang="en-IE" altLang="en-US" smtClean="0"/>
              <a:pPr>
                <a:defRPr/>
              </a:pPr>
              <a:t>10</a:t>
            </a:fld>
            <a:endParaRPr lang="en-IE" altLang="en-US"/>
          </a:p>
        </p:txBody>
      </p:sp>
    </p:spTree>
    <p:extLst>
      <p:ext uri="{BB962C8B-B14F-4D97-AF65-F5344CB8AC3E}">
        <p14:creationId xmlns:p14="http://schemas.microsoft.com/office/powerpoint/2010/main" val="2289665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p:spPr>
        <p:txBody>
          <a:bodyPr/>
          <a:lstStyle/>
          <a:p>
            <a:endParaRPr lang="en-US" altLang="en-US" smtClean="0">
              <a:latin typeface="Arial" pitchFamily="34" charset="0"/>
              <a:cs typeface="Arial" pitchFamily="34" charset="0"/>
            </a:endParaRPr>
          </a:p>
        </p:txBody>
      </p:sp>
      <p:sp>
        <p:nvSpPr>
          <p:cNvPr id="103428" name="Slide Number Placeholder 3"/>
          <p:cNvSpPr>
            <a:spLocks noGrp="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A4CEACFD-0492-45A3-B0F8-E7B0F9F17CFD}" type="slidenum">
              <a:rPr lang="en-IE" altLang="en-US" smtClean="0">
                <a:latin typeface="Arial" pitchFamily="34" charset="0"/>
              </a:rPr>
              <a:pPr/>
              <a:t>19</a:t>
            </a:fld>
            <a:endParaRPr lang="en-IE" altLang="en-US" smtClean="0">
              <a:latin typeface="Arial" pitchFamily="34" charset="0"/>
            </a:endParaRPr>
          </a:p>
        </p:txBody>
      </p:sp>
    </p:spTree>
    <p:extLst>
      <p:ext uri="{BB962C8B-B14F-4D97-AF65-F5344CB8AC3E}">
        <p14:creationId xmlns:p14="http://schemas.microsoft.com/office/powerpoint/2010/main" val="1288936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E8521F-58EF-4B99-8F74-86AB8E7963E6}" type="slidenum">
              <a:rPr lang="en-IE" altLang="en-US" smtClean="0"/>
              <a:pPr>
                <a:defRPr/>
              </a:pPr>
              <a:t>21</a:t>
            </a:fld>
            <a:endParaRPr lang="en-IE" altLang="en-US"/>
          </a:p>
        </p:txBody>
      </p:sp>
    </p:spTree>
    <p:extLst>
      <p:ext uri="{BB962C8B-B14F-4D97-AF65-F5344CB8AC3E}">
        <p14:creationId xmlns:p14="http://schemas.microsoft.com/office/powerpoint/2010/main" val="218279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E8521F-58EF-4B99-8F74-86AB8E7963E6}" type="slidenum">
              <a:rPr lang="en-IE" altLang="en-US" smtClean="0"/>
              <a:pPr>
                <a:defRPr/>
              </a:pPr>
              <a:t>26</a:t>
            </a:fld>
            <a:endParaRPr lang="en-IE" altLang="en-US"/>
          </a:p>
        </p:txBody>
      </p:sp>
    </p:spTree>
    <p:extLst>
      <p:ext uri="{BB962C8B-B14F-4D97-AF65-F5344CB8AC3E}">
        <p14:creationId xmlns:p14="http://schemas.microsoft.com/office/powerpoint/2010/main" val="2095425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DAB3A5D1-E0C4-4888-9E5F-01C8EECF540F}" type="slidenum">
              <a:rPr lang="en-IE" altLang="en-US" smtClean="0">
                <a:latin typeface="Arial" pitchFamily="34" charset="0"/>
              </a:rPr>
              <a:pPr/>
              <a:t>30</a:t>
            </a:fld>
            <a:endParaRPr lang="en-IE" altLang="en-US" smtClean="0">
              <a:latin typeface="Arial"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2463920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177F066B-E92F-404A-8956-4F71A84ED503}" type="slidenum">
              <a:rPr lang="en-IE" altLang="en-US" smtClean="0">
                <a:latin typeface="Arial" pitchFamily="34" charset="0"/>
              </a:rPr>
              <a:pPr/>
              <a:t>31</a:t>
            </a:fld>
            <a:endParaRPr lang="en-IE" altLang="en-US" smtClean="0">
              <a:latin typeface="Arial"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497482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085A95B4-1D3D-4455-964E-948D800EE322}" type="slidenum">
              <a:rPr lang="en-IE" altLang="en-US" smtClean="0">
                <a:latin typeface="Arial" pitchFamily="34" charset="0"/>
              </a:rPr>
              <a:pPr/>
              <a:t>32</a:t>
            </a:fld>
            <a:endParaRPr lang="en-IE" altLang="en-US" smtClean="0">
              <a:latin typeface="Arial"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IE" altLang="en-US" smtClean="0">
              <a:latin typeface="Arial" pitchFamily="34" charset="0"/>
              <a:cs typeface="Arial" pitchFamily="34" charset="0"/>
            </a:endParaRPr>
          </a:p>
          <a:p>
            <a:pPr eaLnBrk="1" hangingPunct="1"/>
            <a:endParaRPr lang="en-IE" altLang="en-US" smtClean="0">
              <a:latin typeface="Arial" pitchFamily="34" charset="0"/>
              <a:cs typeface="Arial" pitchFamily="34" charset="0"/>
            </a:endParaRPr>
          </a:p>
          <a:p>
            <a:pPr eaLnBrk="1" hangingPunct="1"/>
            <a:endParaRPr lang="en-IE" altLang="en-US" smtClean="0">
              <a:latin typeface="Arial" pitchFamily="34" charset="0"/>
              <a:cs typeface="Arial" pitchFamily="34" charset="0"/>
            </a:endParaRPr>
          </a:p>
        </p:txBody>
      </p:sp>
    </p:spTree>
    <p:extLst>
      <p:ext uri="{BB962C8B-B14F-4D97-AF65-F5344CB8AC3E}">
        <p14:creationId xmlns:p14="http://schemas.microsoft.com/office/powerpoint/2010/main" val="1812362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6" name="Rectangle 6"/>
          <p:cNvSpPr>
            <a:spLocks noGrp="1" noChangeArrowheads="1"/>
          </p:cNvSpPr>
          <p:nvPr>
            <p:ph type="sldNum" sz="quarter" idx="12"/>
          </p:nvPr>
        </p:nvSpPr>
        <p:spPr>
          <a:ln/>
        </p:spPr>
        <p:txBody>
          <a:bodyPr/>
          <a:lstStyle>
            <a:lvl1pPr>
              <a:defRPr/>
            </a:lvl1pPr>
          </a:lstStyle>
          <a:p>
            <a:pPr>
              <a:defRPr/>
            </a:pPr>
            <a:fld id="{B516B611-B28E-479D-991E-F04AE936E191}" type="slidenum">
              <a:rPr lang="en-IE" altLang="en-US"/>
              <a:pPr>
                <a:defRPr/>
              </a:pPr>
              <a:t>‹#›</a:t>
            </a:fld>
            <a:endParaRPr lang="en-IE" altLang="en-US"/>
          </a:p>
        </p:txBody>
      </p:sp>
    </p:spTree>
    <p:extLst>
      <p:ext uri="{BB962C8B-B14F-4D97-AF65-F5344CB8AC3E}">
        <p14:creationId xmlns:p14="http://schemas.microsoft.com/office/powerpoint/2010/main" val="348537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6" name="Rectangle 6"/>
          <p:cNvSpPr>
            <a:spLocks noGrp="1" noChangeArrowheads="1"/>
          </p:cNvSpPr>
          <p:nvPr>
            <p:ph type="sldNum" sz="quarter" idx="12"/>
          </p:nvPr>
        </p:nvSpPr>
        <p:spPr>
          <a:ln/>
        </p:spPr>
        <p:txBody>
          <a:bodyPr/>
          <a:lstStyle>
            <a:lvl1pPr>
              <a:defRPr/>
            </a:lvl1pPr>
          </a:lstStyle>
          <a:p>
            <a:pPr>
              <a:defRPr/>
            </a:pPr>
            <a:fld id="{C0AE93F4-1B44-4C9B-9A05-9C7BD07C04C0}" type="slidenum">
              <a:rPr lang="en-IE" altLang="en-US"/>
              <a:pPr>
                <a:defRPr/>
              </a:pPr>
              <a:t>‹#›</a:t>
            </a:fld>
            <a:endParaRPr lang="en-IE" altLang="en-US"/>
          </a:p>
        </p:txBody>
      </p:sp>
    </p:spTree>
    <p:extLst>
      <p:ext uri="{BB962C8B-B14F-4D97-AF65-F5344CB8AC3E}">
        <p14:creationId xmlns:p14="http://schemas.microsoft.com/office/powerpoint/2010/main" val="275167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6" name="Rectangle 6"/>
          <p:cNvSpPr>
            <a:spLocks noGrp="1" noChangeArrowheads="1"/>
          </p:cNvSpPr>
          <p:nvPr>
            <p:ph type="sldNum" sz="quarter" idx="12"/>
          </p:nvPr>
        </p:nvSpPr>
        <p:spPr>
          <a:ln/>
        </p:spPr>
        <p:txBody>
          <a:bodyPr/>
          <a:lstStyle>
            <a:lvl1pPr>
              <a:defRPr/>
            </a:lvl1pPr>
          </a:lstStyle>
          <a:p>
            <a:pPr>
              <a:defRPr/>
            </a:pPr>
            <a:fld id="{22FFE56A-86F3-4490-8B01-5748C5DD09D0}" type="slidenum">
              <a:rPr lang="en-IE" altLang="en-US"/>
              <a:pPr>
                <a:defRPr/>
              </a:pPr>
              <a:t>‹#›</a:t>
            </a:fld>
            <a:endParaRPr lang="en-IE" altLang="en-US"/>
          </a:p>
        </p:txBody>
      </p:sp>
    </p:spTree>
    <p:extLst>
      <p:ext uri="{BB962C8B-B14F-4D97-AF65-F5344CB8AC3E}">
        <p14:creationId xmlns:p14="http://schemas.microsoft.com/office/powerpoint/2010/main" val="2878708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59458" name="Rectangle 2"/>
          <p:cNvSpPr>
            <a:spLocks noGrp="1" noChangeArrowheads="1"/>
          </p:cNvSpPr>
          <p:nvPr>
            <p:ph type="ctrTitle"/>
          </p:nvPr>
        </p:nvSpPr>
        <p:spPr>
          <a:xfrm>
            <a:off x="914400" y="1524000"/>
            <a:ext cx="7623175" cy="1752600"/>
          </a:xfrm>
        </p:spPr>
        <p:txBody>
          <a:bodyPr/>
          <a:lstStyle>
            <a:lvl1pPr>
              <a:defRPr sz="5000"/>
            </a:lvl1pPr>
          </a:lstStyle>
          <a:p>
            <a:pPr lvl="0"/>
            <a:r>
              <a:rPr lang="en-GB" altLang="en-US" noProof="0" dirty="0" smtClean="0"/>
              <a:t>Click to edit Master title style</a:t>
            </a:r>
          </a:p>
        </p:txBody>
      </p:sp>
    </p:spTree>
    <p:extLst>
      <p:ext uri="{BB962C8B-B14F-4D97-AF65-F5344CB8AC3E}">
        <p14:creationId xmlns:p14="http://schemas.microsoft.com/office/powerpoint/2010/main" val="1361828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3721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079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235BF97-9CEE-49FD-98FC-A016701CA470}" type="slidenum">
              <a:rPr lang="en-US" altLang="en-US"/>
              <a:pPr>
                <a:defRPr/>
              </a:pPr>
              <a:t>‹#›</a:t>
            </a:fld>
            <a:endParaRPr lang="en-US" altLang="en-US"/>
          </a:p>
        </p:txBody>
      </p:sp>
    </p:spTree>
    <p:extLst>
      <p:ext uri="{BB962C8B-B14F-4D97-AF65-F5344CB8AC3E}">
        <p14:creationId xmlns:p14="http://schemas.microsoft.com/office/powerpoint/2010/main" val="653928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2B401B3-F860-4671-8262-B42F0CF4AF4B}" type="slidenum">
              <a:rPr lang="en-US" altLang="en-US"/>
              <a:pPr>
                <a:defRPr/>
              </a:pPr>
              <a:t>‹#›</a:t>
            </a:fld>
            <a:endParaRPr lang="en-US" altLang="en-US"/>
          </a:p>
        </p:txBody>
      </p:sp>
    </p:spTree>
    <p:extLst>
      <p:ext uri="{BB962C8B-B14F-4D97-AF65-F5344CB8AC3E}">
        <p14:creationId xmlns:p14="http://schemas.microsoft.com/office/powerpoint/2010/main" val="3735177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BAB6F28-9B88-4CF9-9110-AC20B22381AA}" type="slidenum">
              <a:rPr lang="en-US" altLang="en-US"/>
              <a:pPr>
                <a:defRPr/>
              </a:pPr>
              <a:t>‹#›</a:t>
            </a:fld>
            <a:endParaRPr lang="en-US" altLang="en-US"/>
          </a:p>
        </p:txBody>
      </p:sp>
    </p:spTree>
    <p:extLst>
      <p:ext uri="{BB962C8B-B14F-4D97-AF65-F5344CB8AC3E}">
        <p14:creationId xmlns:p14="http://schemas.microsoft.com/office/powerpoint/2010/main" val="2662731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33D18209-E433-4AD8-9973-479A56D64FA0}" type="slidenum">
              <a:rPr lang="en-US" altLang="en-US"/>
              <a:pPr>
                <a:defRPr/>
              </a:pPr>
              <a:t>‹#›</a:t>
            </a:fld>
            <a:endParaRPr lang="en-US" altLang="en-US"/>
          </a:p>
        </p:txBody>
      </p:sp>
    </p:spTree>
    <p:extLst>
      <p:ext uri="{BB962C8B-B14F-4D97-AF65-F5344CB8AC3E}">
        <p14:creationId xmlns:p14="http://schemas.microsoft.com/office/powerpoint/2010/main" val="28330634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4B888FB4-8BC4-42EF-9340-D79180EEC738}" type="slidenum">
              <a:rPr lang="en-US" altLang="en-US"/>
              <a:pPr>
                <a:defRPr/>
              </a:pPr>
              <a:t>‹#›</a:t>
            </a:fld>
            <a:endParaRPr lang="en-US" altLang="en-US"/>
          </a:p>
        </p:txBody>
      </p:sp>
    </p:spTree>
    <p:extLst>
      <p:ext uri="{BB962C8B-B14F-4D97-AF65-F5344CB8AC3E}">
        <p14:creationId xmlns:p14="http://schemas.microsoft.com/office/powerpoint/2010/main" val="68351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6" name="Rectangle 6"/>
          <p:cNvSpPr>
            <a:spLocks noGrp="1" noChangeArrowheads="1"/>
          </p:cNvSpPr>
          <p:nvPr>
            <p:ph type="sldNum" sz="quarter" idx="12"/>
          </p:nvPr>
        </p:nvSpPr>
        <p:spPr>
          <a:ln/>
        </p:spPr>
        <p:txBody>
          <a:bodyPr/>
          <a:lstStyle>
            <a:lvl1pPr>
              <a:defRPr/>
            </a:lvl1pPr>
          </a:lstStyle>
          <a:p>
            <a:pPr>
              <a:defRPr/>
            </a:pPr>
            <a:fld id="{56CFD8B2-34A1-4697-AE2F-B0969271D22D}" type="slidenum">
              <a:rPr lang="en-IE" altLang="en-US"/>
              <a:pPr>
                <a:defRPr/>
              </a:pPr>
              <a:t>‹#›</a:t>
            </a:fld>
            <a:endParaRPr lang="en-IE" altLang="en-US"/>
          </a:p>
        </p:txBody>
      </p:sp>
    </p:spTree>
    <p:extLst>
      <p:ext uri="{BB962C8B-B14F-4D97-AF65-F5344CB8AC3E}">
        <p14:creationId xmlns:p14="http://schemas.microsoft.com/office/powerpoint/2010/main" val="3643027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3592D4BB-2750-44F6-9A81-FF392C21344F}" type="slidenum">
              <a:rPr lang="en-US" altLang="en-US"/>
              <a:pPr>
                <a:defRPr/>
              </a:pPr>
              <a:t>‹#›</a:t>
            </a:fld>
            <a:endParaRPr lang="en-US" altLang="en-US"/>
          </a:p>
        </p:txBody>
      </p:sp>
    </p:spTree>
    <p:extLst>
      <p:ext uri="{BB962C8B-B14F-4D97-AF65-F5344CB8AC3E}">
        <p14:creationId xmlns:p14="http://schemas.microsoft.com/office/powerpoint/2010/main" val="2570655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F48B8FF0-E5D0-48D9-A392-3EE363DFBE87}" type="slidenum">
              <a:rPr lang="en-US" altLang="en-US"/>
              <a:pPr>
                <a:defRPr/>
              </a:pPr>
              <a:t>‹#›</a:t>
            </a:fld>
            <a:endParaRPr lang="en-US" altLang="en-US"/>
          </a:p>
        </p:txBody>
      </p:sp>
    </p:spTree>
    <p:extLst>
      <p:ext uri="{BB962C8B-B14F-4D97-AF65-F5344CB8AC3E}">
        <p14:creationId xmlns:p14="http://schemas.microsoft.com/office/powerpoint/2010/main" val="21368992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77B6C981-2665-46A1-A13C-69EBA395564A}" type="slidenum">
              <a:rPr lang="en-US" altLang="en-US"/>
              <a:pPr>
                <a:defRPr/>
              </a:pPr>
              <a:t>‹#›</a:t>
            </a:fld>
            <a:endParaRPr lang="en-US" altLang="en-US"/>
          </a:p>
        </p:txBody>
      </p:sp>
    </p:spTree>
    <p:extLst>
      <p:ext uri="{BB962C8B-B14F-4D97-AF65-F5344CB8AC3E}">
        <p14:creationId xmlns:p14="http://schemas.microsoft.com/office/powerpoint/2010/main" val="3432128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43E8C8A-79F9-4B25-B029-8C5997DA67A2}" type="slidenum">
              <a:rPr lang="en-US" altLang="en-US"/>
              <a:pPr>
                <a:defRPr/>
              </a:pPr>
              <a:t>‹#›</a:t>
            </a:fld>
            <a:endParaRPr lang="en-US" altLang="en-US"/>
          </a:p>
        </p:txBody>
      </p:sp>
    </p:spTree>
    <p:extLst>
      <p:ext uri="{BB962C8B-B14F-4D97-AF65-F5344CB8AC3E}">
        <p14:creationId xmlns:p14="http://schemas.microsoft.com/office/powerpoint/2010/main" val="597783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5016B394-FEA0-4848-96D4-290C8C07017D}" type="slidenum">
              <a:rPr lang="en-US" altLang="en-US"/>
              <a:pPr>
                <a:defRPr/>
              </a:pPr>
              <a:t>‹#›</a:t>
            </a:fld>
            <a:endParaRPr lang="en-US" altLang="en-US"/>
          </a:p>
        </p:txBody>
      </p:sp>
    </p:spTree>
    <p:extLst>
      <p:ext uri="{BB962C8B-B14F-4D97-AF65-F5344CB8AC3E}">
        <p14:creationId xmlns:p14="http://schemas.microsoft.com/office/powerpoint/2010/main" val="3724827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CC4BEBC-D363-4E1E-975E-45D0D83BE054}" type="slidenum">
              <a:rPr lang="en-US" altLang="en-US"/>
              <a:pPr>
                <a:defRPr/>
              </a:pPr>
              <a:t>‹#›</a:t>
            </a:fld>
            <a:endParaRPr lang="en-US" altLang="en-US"/>
          </a:p>
        </p:txBody>
      </p:sp>
    </p:spTree>
    <p:extLst>
      <p:ext uri="{BB962C8B-B14F-4D97-AF65-F5344CB8AC3E}">
        <p14:creationId xmlns:p14="http://schemas.microsoft.com/office/powerpoint/2010/main" val="293568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DCA0B61-204C-464E-9C8E-13C69EE4A601}" type="slidenum">
              <a:rPr lang="en-US" altLang="en-US"/>
              <a:pPr>
                <a:defRPr/>
              </a:pPr>
              <a:t>‹#›</a:t>
            </a:fld>
            <a:endParaRPr lang="en-US" altLang="en-US"/>
          </a:p>
        </p:txBody>
      </p:sp>
    </p:spTree>
    <p:extLst>
      <p:ext uri="{BB962C8B-B14F-4D97-AF65-F5344CB8AC3E}">
        <p14:creationId xmlns:p14="http://schemas.microsoft.com/office/powerpoint/2010/main" val="106224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6" name="Rectangle 6"/>
          <p:cNvSpPr>
            <a:spLocks noGrp="1" noChangeArrowheads="1"/>
          </p:cNvSpPr>
          <p:nvPr>
            <p:ph type="sldNum" sz="quarter" idx="12"/>
          </p:nvPr>
        </p:nvSpPr>
        <p:spPr>
          <a:ln/>
        </p:spPr>
        <p:txBody>
          <a:bodyPr/>
          <a:lstStyle>
            <a:lvl1pPr>
              <a:defRPr/>
            </a:lvl1pPr>
          </a:lstStyle>
          <a:p>
            <a:pPr>
              <a:defRPr/>
            </a:pPr>
            <a:fld id="{0FFFF7E0-6FBC-40FD-83E0-EB544C343090}" type="slidenum">
              <a:rPr lang="en-IE" altLang="en-US"/>
              <a:pPr>
                <a:defRPr/>
              </a:pPr>
              <a:t>‹#›</a:t>
            </a:fld>
            <a:endParaRPr lang="en-IE" altLang="en-US"/>
          </a:p>
        </p:txBody>
      </p:sp>
    </p:spTree>
    <p:extLst>
      <p:ext uri="{BB962C8B-B14F-4D97-AF65-F5344CB8AC3E}">
        <p14:creationId xmlns:p14="http://schemas.microsoft.com/office/powerpoint/2010/main" val="2408771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7" name="Rectangle 6"/>
          <p:cNvSpPr>
            <a:spLocks noGrp="1" noChangeArrowheads="1"/>
          </p:cNvSpPr>
          <p:nvPr>
            <p:ph type="sldNum" sz="quarter" idx="12"/>
          </p:nvPr>
        </p:nvSpPr>
        <p:spPr>
          <a:ln/>
        </p:spPr>
        <p:txBody>
          <a:bodyPr/>
          <a:lstStyle>
            <a:lvl1pPr>
              <a:defRPr/>
            </a:lvl1pPr>
          </a:lstStyle>
          <a:p>
            <a:pPr>
              <a:defRPr/>
            </a:pPr>
            <a:fld id="{E5A7B60A-93DD-4B71-98D9-C586205F5B19}" type="slidenum">
              <a:rPr lang="en-IE" altLang="en-US"/>
              <a:pPr>
                <a:defRPr/>
              </a:pPr>
              <a:t>‹#›</a:t>
            </a:fld>
            <a:endParaRPr lang="en-IE" altLang="en-US"/>
          </a:p>
        </p:txBody>
      </p:sp>
    </p:spTree>
    <p:extLst>
      <p:ext uri="{BB962C8B-B14F-4D97-AF65-F5344CB8AC3E}">
        <p14:creationId xmlns:p14="http://schemas.microsoft.com/office/powerpoint/2010/main" val="2951205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9" name="Rectangle 6"/>
          <p:cNvSpPr>
            <a:spLocks noGrp="1" noChangeArrowheads="1"/>
          </p:cNvSpPr>
          <p:nvPr>
            <p:ph type="sldNum" sz="quarter" idx="12"/>
          </p:nvPr>
        </p:nvSpPr>
        <p:spPr>
          <a:ln/>
        </p:spPr>
        <p:txBody>
          <a:bodyPr/>
          <a:lstStyle>
            <a:lvl1pPr>
              <a:defRPr/>
            </a:lvl1pPr>
          </a:lstStyle>
          <a:p>
            <a:pPr>
              <a:defRPr/>
            </a:pPr>
            <a:fld id="{620B3A18-D889-49A3-A791-3345E88C80CB}" type="slidenum">
              <a:rPr lang="en-IE" altLang="en-US"/>
              <a:pPr>
                <a:defRPr/>
              </a:pPr>
              <a:t>‹#›</a:t>
            </a:fld>
            <a:endParaRPr lang="en-IE" altLang="en-US"/>
          </a:p>
        </p:txBody>
      </p:sp>
    </p:spTree>
    <p:extLst>
      <p:ext uri="{BB962C8B-B14F-4D97-AF65-F5344CB8AC3E}">
        <p14:creationId xmlns:p14="http://schemas.microsoft.com/office/powerpoint/2010/main" val="3185009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5" name="Rectangle 6"/>
          <p:cNvSpPr>
            <a:spLocks noGrp="1" noChangeArrowheads="1"/>
          </p:cNvSpPr>
          <p:nvPr>
            <p:ph type="sldNum" sz="quarter" idx="12"/>
          </p:nvPr>
        </p:nvSpPr>
        <p:spPr>
          <a:ln/>
        </p:spPr>
        <p:txBody>
          <a:bodyPr/>
          <a:lstStyle>
            <a:lvl1pPr>
              <a:defRPr/>
            </a:lvl1pPr>
          </a:lstStyle>
          <a:p>
            <a:pPr>
              <a:defRPr/>
            </a:pPr>
            <a:fld id="{FB886923-8DD9-43A3-907B-5A7C82B3E013}" type="slidenum">
              <a:rPr lang="en-IE" altLang="en-US"/>
              <a:pPr>
                <a:defRPr/>
              </a:pPr>
              <a:t>‹#›</a:t>
            </a:fld>
            <a:endParaRPr lang="en-IE" altLang="en-US"/>
          </a:p>
        </p:txBody>
      </p:sp>
    </p:spTree>
    <p:extLst>
      <p:ext uri="{BB962C8B-B14F-4D97-AF65-F5344CB8AC3E}">
        <p14:creationId xmlns:p14="http://schemas.microsoft.com/office/powerpoint/2010/main" val="415753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4" name="Rectangle 6"/>
          <p:cNvSpPr>
            <a:spLocks noGrp="1" noChangeArrowheads="1"/>
          </p:cNvSpPr>
          <p:nvPr>
            <p:ph type="sldNum" sz="quarter" idx="12"/>
          </p:nvPr>
        </p:nvSpPr>
        <p:spPr>
          <a:ln/>
        </p:spPr>
        <p:txBody>
          <a:bodyPr/>
          <a:lstStyle>
            <a:lvl1pPr>
              <a:defRPr/>
            </a:lvl1pPr>
          </a:lstStyle>
          <a:p>
            <a:pPr>
              <a:defRPr/>
            </a:pPr>
            <a:fld id="{33690543-464C-4BF1-8422-C4A3B3D1ED5F}" type="slidenum">
              <a:rPr lang="en-IE" altLang="en-US"/>
              <a:pPr>
                <a:defRPr/>
              </a:pPr>
              <a:t>‹#›</a:t>
            </a:fld>
            <a:endParaRPr lang="en-IE" altLang="en-US"/>
          </a:p>
        </p:txBody>
      </p:sp>
    </p:spTree>
    <p:extLst>
      <p:ext uri="{BB962C8B-B14F-4D97-AF65-F5344CB8AC3E}">
        <p14:creationId xmlns:p14="http://schemas.microsoft.com/office/powerpoint/2010/main" val="336306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7" name="Rectangle 6"/>
          <p:cNvSpPr>
            <a:spLocks noGrp="1" noChangeArrowheads="1"/>
          </p:cNvSpPr>
          <p:nvPr>
            <p:ph type="sldNum" sz="quarter" idx="12"/>
          </p:nvPr>
        </p:nvSpPr>
        <p:spPr>
          <a:ln/>
        </p:spPr>
        <p:txBody>
          <a:bodyPr/>
          <a:lstStyle>
            <a:lvl1pPr>
              <a:defRPr/>
            </a:lvl1pPr>
          </a:lstStyle>
          <a:p>
            <a:pPr>
              <a:defRPr/>
            </a:pPr>
            <a:fld id="{39690144-66C9-447E-AA87-064EEC112A41}" type="slidenum">
              <a:rPr lang="en-IE" altLang="en-US"/>
              <a:pPr>
                <a:defRPr/>
              </a:pPr>
              <a:t>‹#›</a:t>
            </a:fld>
            <a:endParaRPr lang="en-IE" altLang="en-US"/>
          </a:p>
        </p:txBody>
      </p:sp>
    </p:spTree>
    <p:extLst>
      <p:ext uri="{BB962C8B-B14F-4D97-AF65-F5344CB8AC3E}">
        <p14:creationId xmlns:p14="http://schemas.microsoft.com/office/powerpoint/2010/main" val="25769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IE"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IE" altLang="en-US"/>
          </a:p>
        </p:txBody>
      </p:sp>
      <p:sp>
        <p:nvSpPr>
          <p:cNvPr id="7" name="Rectangle 6"/>
          <p:cNvSpPr>
            <a:spLocks noGrp="1" noChangeArrowheads="1"/>
          </p:cNvSpPr>
          <p:nvPr>
            <p:ph type="sldNum" sz="quarter" idx="12"/>
          </p:nvPr>
        </p:nvSpPr>
        <p:spPr>
          <a:ln/>
        </p:spPr>
        <p:txBody>
          <a:bodyPr/>
          <a:lstStyle>
            <a:lvl1pPr>
              <a:defRPr/>
            </a:lvl1pPr>
          </a:lstStyle>
          <a:p>
            <a:pPr>
              <a:defRPr/>
            </a:pPr>
            <a:fld id="{E33DC9F1-B332-450E-B689-6613543DE23A}" type="slidenum">
              <a:rPr lang="en-IE" altLang="en-US"/>
              <a:pPr>
                <a:defRPr/>
              </a:pPr>
              <a:t>‹#›</a:t>
            </a:fld>
            <a:endParaRPr lang="en-IE" altLang="en-US"/>
          </a:p>
        </p:txBody>
      </p:sp>
    </p:spTree>
    <p:extLst>
      <p:ext uri="{BB962C8B-B14F-4D97-AF65-F5344CB8AC3E}">
        <p14:creationId xmlns:p14="http://schemas.microsoft.com/office/powerpoint/2010/main" val="230036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IE"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IE" altLang="en-US" smtClean="0"/>
              <a:t>Click to edit Master text styles</a:t>
            </a:r>
          </a:p>
          <a:p>
            <a:pPr lvl="1"/>
            <a:r>
              <a:rPr lang="en-IE" altLang="en-US" smtClean="0"/>
              <a:t>Second level</a:t>
            </a:r>
          </a:p>
          <a:p>
            <a:pPr lvl="2"/>
            <a:r>
              <a:rPr lang="en-IE" altLang="en-US" smtClean="0"/>
              <a:t>Third level</a:t>
            </a:r>
          </a:p>
          <a:p>
            <a:pPr lvl="3"/>
            <a:r>
              <a:rPr lang="en-IE" altLang="en-US" smtClean="0"/>
              <a:t>Fourth level</a:t>
            </a:r>
          </a:p>
          <a:p>
            <a:pPr lvl="4"/>
            <a:r>
              <a:rPr lang="en-IE" altLang="en-US" smtClean="0"/>
              <a:t>Fifth level</a:t>
            </a:r>
          </a:p>
        </p:txBody>
      </p:sp>
      <p:sp>
        <p:nvSpPr>
          <p:cNvPr id="48230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mn-lt"/>
                <a:cs typeface="Arial" charset="0"/>
              </a:defRPr>
            </a:lvl1pPr>
          </a:lstStyle>
          <a:p>
            <a:pPr>
              <a:defRPr/>
            </a:pPr>
            <a:endParaRPr lang="en-IE" altLang="en-US"/>
          </a:p>
        </p:txBody>
      </p:sp>
      <p:sp>
        <p:nvSpPr>
          <p:cNvPr id="48230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mn-lt"/>
                <a:cs typeface="Arial" charset="0"/>
              </a:defRPr>
            </a:lvl1pPr>
          </a:lstStyle>
          <a:p>
            <a:pPr>
              <a:defRPr/>
            </a:pPr>
            <a:endParaRPr lang="en-IE" altLang="en-US"/>
          </a:p>
        </p:txBody>
      </p:sp>
      <p:sp>
        <p:nvSpPr>
          <p:cNvPr id="48231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mn-lt"/>
                <a:cs typeface="Arial" charset="0"/>
              </a:defRPr>
            </a:lvl1pPr>
          </a:lstStyle>
          <a:p>
            <a:pPr>
              <a:defRPr/>
            </a:pPr>
            <a:fld id="{4D70701E-756E-4630-BD6D-BE8CA0F7DA5F}" type="slidenum">
              <a:rPr lang="en-IE" altLang="en-US"/>
              <a:pPr>
                <a:defRPr/>
              </a:pPr>
              <a:t>‹#›</a:t>
            </a:fld>
            <a:endParaRPr lang="en-IE" altLang="en-US"/>
          </a:p>
        </p:txBody>
      </p:sp>
    </p:spTree>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52" r:id="rId12"/>
    <p:sldLayoutId id="2147484654" r:id="rId13"/>
    <p:sldLayoutId id="2147484656" r:id="rId14"/>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8640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mn-lt"/>
                <a:cs typeface="Arial" charset="0"/>
              </a:defRPr>
            </a:lvl1pPr>
          </a:lstStyle>
          <a:p>
            <a:pPr>
              <a:defRPr/>
            </a:pPr>
            <a:endParaRPr lang="en-US" altLang="en-US"/>
          </a:p>
        </p:txBody>
      </p:sp>
      <p:sp>
        <p:nvSpPr>
          <p:cNvPr id="48640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mn-lt"/>
                <a:cs typeface="Arial" charset="0"/>
              </a:defRPr>
            </a:lvl1pPr>
          </a:lstStyle>
          <a:p>
            <a:pPr>
              <a:defRPr/>
            </a:pPr>
            <a:endParaRPr lang="en-US" altLang="en-US"/>
          </a:p>
        </p:txBody>
      </p:sp>
      <p:sp>
        <p:nvSpPr>
          <p:cNvPr id="486406"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mn-lt"/>
                <a:cs typeface="Arial" charset="0"/>
              </a:defRPr>
            </a:lvl1pPr>
          </a:lstStyle>
          <a:p>
            <a:pPr>
              <a:defRPr/>
            </a:pPr>
            <a:fld id="{79DA4B15-C157-4384-AAD1-A78DE4B37ED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6.png"/><Relationship Id="rId5" Type="http://schemas.openxmlformats.org/officeDocument/2006/relationships/image" Target="../media/image35.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4.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2.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1547813" y="2565400"/>
            <a:ext cx="6570662" cy="1209675"/>
          </a:xfrm>
        </p:spPr>
        <p:txBody>
          <a:bodyPr/>
          <a:lstStyle/>
          <a:p>
            <a:pPr eaLnBrk="1" hangingPunct="1"/>
            <a:r>
              <a:rPr lang="en-IE" altLang="en-US" dirty="0" smtClean="0"/>
              <a:t>Probability &amp; </a:t>
            </a:r>
            <a:r>
              <a:rPr lang="en-IE" altLang="en-US" smtClean="0"/>
              <a:t>Statistics Fundamentals</a:t>
            </a:r>
            <a:endParaRPr lang="en-IE"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44624"/>
            <a:ext cx="8229600" cy="1143000"/>
          </a:xfrm>
        </p:spPr>
        <p:txBody>
          <a:bodyPr/>
          <a:lstStyle/>
          <a:p>
            <a:r>
              <a:rPr lang="en-US" altLang="en-US" dirty="0" smtClean="0">
                <a:solidFill>
                  <a:srgbClr val="D60093"/>
                </a:solidFill>
              </a:rPr>
              <a:t>Law of large numbers</a:t>
            </a:r>
          </a:p>
        </p:txBody>
      </p:sp>
      <p:sp>
        <p:nvSpPr>
          <p:cNvPr id="22531" name="Rectangle 3"/>
          <p:cNvSpPr>
            <a:spLocks noGrp="1" noChangeArrowheads="1"/>
          </p:cNvSpPr>
          <p:nvPr>
            <p:ph type="body" idx="1"/>
          </p:nvPr>
        </p:nvSpPr>
        <p:spPr>
          <a:xfrm>
            <a:off x="457200" y="1370187"/>
            <a:ext cx="8229600" cy="1050702"/>
          </a:xfrm>
        </p:spPr>
        <p:txBody>
          <a:bodyPr/>
          <a:lstStyle/>
          <a:p>
            <a:r>
              <a:rPr lang="en-US" altLang="en-US" sz="2000" dirty="0" smtClean="0"/>
              <a:t>As you increase the number of times a probability experiment is repeated, the empirical probability (relative frequency) of an event approaches the theoretical probability of the event (expected value).  This phenomena is known as the </a:t>
            </a:r>
            <a:r>
              <a:rPr lang="en-US" altLang="en-US" sz="2000" dirty="0" smtClean="0">
                <a:solidFill>
                  <a:srgbClr val="D60093"/>
                </a:solidFill>
              </a:rPr>
              <a:t>law of large numbers</a:t>
            </a:r>
          </a:p>
          <a:p>
            <a:endParaRPr lang="en-NZ" altLang="en-US" sz="2000" b="0" i="1" dirty="0" smtClean="0">
              <a:latin typeface="Cambria Math"/>
            </a:endParaRPr>
          </a:p>
        </p:txBody>
      </p:sp>
      <p:pic>
        <p:nvPicPr>
          <p:cNvPr id="6" name="Picture 2" descr="https://www.problemgambling.ca/EN/ResourcesForProfessionals/PublishingImages/Figure%201%20Probability.jpg"/>
          <p:cNvPicPr>
            <a:picLocks noChangeAspect="1" noChangeArrowheads="1"/>
          </p:cNvPicPr>
          <p:nvPr/>
        </p:nvPicPr>
        <p:blipFill rotWithShape="1">
          <a:blip r:embed="rId3">
            <a:extLst>
              <a:ext uri="{28A0092B-C50C-407E-A947-70E740481C1C}">
                <a14:useLocalDpi xmlns:a14="http://schemas.microsoft.com/office/drawing/2010/main" val="0"/>
              </a:ext>
            </a:extLst>
          </a:blip>
          <a:srcRect l="6849" t="3860"/>
          <a:stretch/>
        </p:blipFill>
        <p:spPr bwMode="auto">
          <a:xfrm>
            <a:off x="1907704" y="2708920"/>
            <a:ext cx="5020296" cy="358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File:US One Cent Ob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8997" y="2577378"/>
            <a:ext cx="1143210" cy="11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93497" y="6214131"/>
            <a:ext cx="8750503" cy="523220"/>
          </a:xfrm>
          <a:prstGeom prst="rect">
            <a:avLst/>
          </a:prstGeom>
        </p:spPr>
        <p:txBody>
          <a:bodyPr wrap="square">
            <a:spAutoFit/>
          </a:bodyPr>
          <a:lstStyle/>
          <a:p>
            <a:r>
              <a:rPr lang="en-US" altLang="en-US" sz="1400" kern="0" dirty="0" smtClean="0"/>
              <a:t>If you maintain a running average of </a:t>
            </a:r>
            <a:r>
              <a:rPr lang="en-US" altLang="en-US" sz="1400" b="1" kern="0" dirty="0" smtClean="0"/>
              <a:t>many</a:t>
            </a:r>
            <a:r>
              <a:rPr lang="en-US" altLang="en-US" sz="1400" kern="0" dirty="0" smtClean="0"/>
              <a:t> coin tosses (by assigning a 1 for heads and a 0 for tails) in the long-run, the experiment will converge around an average of 0.5)</a:t>
            </a:r>
            <a:endParaRPr lang="en-NZ" altLang="en-US" sz="1400" i="1" kern="0" dirty="0">
              <a:latin typeface="Cambria Math"/>
            </a:endParaRPr>
          </a:p>
        </p:txBody>
      </p:sp>
      <p:sp>
        <p:nvSpPr>
          <p:cNvPr id="9" name="Rectangle 3"/>
          <p:cNvSpPr txBox="1">
            <a:spLocks noChangeArrowheads="1"/>
          </p:cNvSpPr>
          <p:nvPr/>
        </p:nvSpPr>
        <p:spPr>
          <a:xfrm>
            <a:off x="1562200" y="2549256"/>
            <a:ext cx="648767" cy="35937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US" altLang="en-US" sz="2000" kern="0" dirty="0" smtClean="0"/>
              <a:t>1</a:t>
            </a:r>
          </a:p>
        </p:txBody>
      </p:sp>
      <p:sp>
        <p:nvSpPr>
          <p:cNvPr id="10" name="Rectangle 3"/>
          <p:cNvSpPr txBox="1">
            <a:spLocks noChangeArrowheads="1"/>
          </p:cNvSpPr>
          <p:nvPr/>
        </p:nvSpPr>
        <p:spPr>
          <a:xfrm>
            <a:off x="1503238" y="5590735"/>
            <a:ext cx="648767" cy="35937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smtClean="0"/>
              <a:t>0</a:t>
            </a:r>
            <a:endParaRPr lang="en-US" altLang="en-US" sz="2000" kern="0" dirty="0" smtClean="0"/>
          </a:p>
        </p:txBody>
      </p:sp>
      <p:sp>
        <p:nvSpPr>
          <p:cNvPr id="4" name="Rectangle 3"/>
          <p:cNvSpPr/>
          <p:nvPr/>
        </p:nvSpPr>
        <p:spPr>
          <a:xfrm>
            <a:off x="185092" y="4088755"/>
            <a:ext cx="1377108" cy="307777"/>
          </a:xfrm>
          <a:prstGeom prst="rect">
            <a:avLst/>
          </a:prstGeom>
        </p:spPr>
        <p:txBody>
          <a:bodyPr wrap="none">
            <a:spAutoFit/>
          </a:bodyPr>
          <a:lstStyle/>
          <a:p>
            <a:r>
              <a:rPr lang="en-US" sz="1400" dirty="0" smtClean="0"/>
              <a:t>Expected value</a:t>
            </a:r>
            <a:endParaRPr lang="en-US" sz="1400" dirty="0"/>
          </a:p>
        </p:txBody>
      </p:sp>
      <p:cxnSp>
        <p:nvCxnSpPr>
          <p:cNvPr id="8" name="Straight Arrow Connector 7"/>
          <p:cNvCxnSpPr/>
          <p:nvPr/>
        </p:nvCxnSpPr>
        <p:spPr bwMode="auto">
          <a:xfrm>
            <a:off x="1503238" y="4258371"/>
            <a:ext cx="324383"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2"/>
          <p:cNvSpPr/>
          <p:nvPr/>
        </p:nvSpPr>
        <p:spPr>
          <a:xfrm>
            <a:off x="6732240" y="4493129"/>
            <a:ext cx="2252234" cy="1384995"/>
          </a:xfrm>
          <a:prstGeom prst="rect">
            <a:avLst/>
          </a:prstGeom>
        </p:spPr>
        <p:txBody>
          <a:bodyPr wrap="square">
            <a:spAutoFit/>
          </a:bodyPr>
          <a:lstStyle/>
          <a:p>
            <a:r>
              <a:rPr lang="en-US" sz="1400" dirty="0" smtClean="0"/>
              <a:t>This law suggest that, at least from a mathematical standpoint, it doesn’t make sense for you to play lottery or go to the casino</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4924" y="115888"/>
            <a:ext cx="9109075" cy="1066800"/>
          </a:xfrm>
        </p:spPr>
        <p:txBody>
          <a:bodyPr/>
          <a:lstStyle/>
          <a:p>
            <a:pPr eaLnBrk="1" hangingPunct="1"/>
            <a:r>
              <a:rPr lang="en-NZ" altLang="en-US" sz="2400" dirty="0">
                <a:solidFill>
                  <a:srgbClr val="D60093"/>
                </a:solidFill>
              </a:rPr>
              <a:t>The law of large numbers</a:t>
            </a:r>
            <a:r>
              <a:rPr lang="en-US" altLang="en-US" sz="2400" dirty="0" smtClean="0">
                <a:solidFill>
                  <a:srgbClr val="D60093"/>
                </a:solidFill>
              </a:rPr>
              <a:t>: Probability of Male </a:t>
            </a:r>
            <a:r>
              <a:rPr lang="en-US" altLang="en-US" sz="2400" dirty="0" err="1" smtClean="0">
                <a:solidFill>
                  <a:srgbClr val="D60093"/>
                </a:solidFill>
              </a:rPr>
              <a:t>vs</a:t>
            </a:r>
            <a:r>
              <a:rPr lang="en-US" altLang="en-US" sz="2400" dirty="0" smtClean="0">
                <a:solidFill>
                  <a:srgbClr val="D60093"/>
                </a:solidFill>
              </a:rPr>
              <a:t> Female Births </a:t>
            </a:r>
          </a:p>
        </p:txBody>
      </p:sp>
      <p:sp>
        <p:nvSpPr>
          <p:cNvPr id="23555" name="Rectangle 3"/>
          <p:cNvSpPr>
            <a:spLocks noGrp="1" noChangeArrowheads="1"/>
          </p:cNvSpPr>
          <p:nvPr>
            <p:ph type="body" idx="1"/>
          </p:nvPr>
        </p:nvSpPr>
        <p:spPr>
          <a:xfrm>
            <a:off x="107950" y="1196975"/>
            <a:ext cx="6192838" cy="1295400"/>
          </a:xfrm>
          <a:solidFill>
            <a:srgbClr val="D5FAC8"/>
          </a:solidFill>
          <a:ln w="28575">
            <a:solidFill>
              <a:schemeClr val="tx1"/>
            </a:solidFill>
            <a:miter lim="800000"/>
            <a:headEnd/>
            <a:tailEnd/>
          </a:ln>
        </p:spPr>
        <p:txBody>
          <a:bodyPr/>
          <a:lstStyle/>
          <a:p>
            <a:pPr marL="0" indent="0" eaLnBrk="1" hangingPunct="1">
              <a:buFontTx/>
              <a:buNone/>
            </a:pPr>
            <a:r>
              <a:rPr lang="en-US" altLang="en-US" sz="2800" smtClean="0">
                <a:solidFill>
                  <a:schemeClr val="bg2"/>
                </a:solidFill>
              </a:rPr>
              <a:t>Long-run relative frequency of males born in Christchurch is about 0.512 </a:t>
            </a:r>
            <a:r>
              <a:rPr lang="en-US" altLang="en-US" sz="2800" b="1" smtClean="0">
                <a:solidFill>
                  <a:schemeClr val="bg2"/>
                </a:solidFill>
              </a:rPr>
              <a:t>(512 boys born per 1000 births)</a:t>
            </a:r>
            <a:endParaRPr lang="en-US" altLang="en-US" sz="2500" smtClean="0">
              <a:solidFill>
                <a:schemeClr val="bg2"/>
              </a:solidFill>
            </a:endParaRPr>
          </a:p>
        </p:txBody>
      </p:sp>
      <p:pic>
        <p:nvPicPr>
          <p:cNvPr id="23556" name="Picture 7"/>
          <p:cNvPicPr>
            <a:picLocks noChangeAspect="1" noChangeArrowheads="1"/>
          </p:cNvPicPr>
          <p:nvPr/>
        </p:nvPicPr>
        <p:blipFill>
          <a:blip r:embed="rId2">
            <a:extLst>
              <a:ext uri="{28A0092B-C50C-407E-A947-70E740481C1C}">
                <a14:useLocalDpi xmlns:a14="http://schemas.microsoft.com/office/drawing/2010/main" val="0"/>
              </a:ext>
            </a:extLst>
          </a:blip>
          <a:srcRect t="26904"/>
          <a:stretch>
            <a:fillRect/>
          </a:stretch>
        </p:blipFill>
        <p:spPr bwMode="auto">
          <a:xfrm>
            <a:off x="107950" y="4137025"/>
            <a:ext cx="882015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8"/>
          <p:cNvSpPr>
            <a:spLocks noChangeArrowheads="1"/>
          </p:cNvSpPr>
          <p:nvPr/>
        </p:nvSpPr>
        <p:spPr bwMode="auto">
          <a:xfrm>
            <a:off x="34925" y="2708275"/>
            <a:ext cx="83835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lnSpc>
                <a:spcPct val="90000"/>
              </a:lnSpc>
              <a:buClr>
                <a:schemeClr val="hlink"/>
              </a:buClr>
              <a:buFontTx/>
              <a:buNone/>
            </a:pPr>
            <a:r>
              <a:rPr lang="en-US" altLang="en-US" sz="2200" dirty="0">
                <a:latin typeface="Arial Black" pitchFamily="34" charset="0"/>
              </a:rPr>
              <a:t>Table provides results of experiment:  the proportion is far from .512 over the first few weeks but in the </a:t>
            </a:r>
            <a:r>
              <a:rPr lang="en-US" altLang="en-US" sz="2200" b="1" i="1" dirty="0">
                <a:latin typeface="Arial Black" pitchFamily="34" charset="0"/>
              </a:rPr>
              <a:t>long run</a:t>
            </a:r>
            <a:r>
              <a:rPr lang="en-US" altLang="en-US" sz="2200" dirty="0">
                <a:latin typeface="Arial Black" pitchFamily="34" charset="0"/>
              </a:rPr>
              <a:t> </a:t>
            </a:r>
            <a:r>
              <a:rPr lang="en-US" altLang="en-US" sz="2200" dirty="0" smtClean="0">
                <a:latin typeface="Arial Black" pitchFamily="34" charset="0"/>
              </a:rPr>
              <a:t>converges towards .512</a:t>
            </a:r>
            <a:r>
              <a:rPr lang="en-US" altLang="en-US" sz="2200" dirty="0">
                <a:latin typeface="Arial Black" pitchFamily="34" charset="0"/>
              </a:rPr>
              <a:t>.</a:t>
            </a:r>
          </a:p>
        </p:txBody>
      </p:sp>
      <p:pic>
        <p:nvPicPr>
          <p:cNvPr id="23558" name="Picture 8" descr="http://4.bp.blogspot.com/-aveCW_Vzrzk/TVr2nu4EBMI/AAAAAAAAXwc/JsEs8wR1o_A/s1600/baby_WilkoMickJohnsonClark_born24oct2003NewZealan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588" y="1115070"/>
            <a:ext cx="18796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212725" y="1408113"/>
            <a:ext cx="777716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457200" indent="-457200" algn="just" eaLnBrk="1" hangingPunct="1">
              <a:spcBef>
                <a:spcPct val="0"/>
              </a:spcBef>
            </a:pPr>
            <a:r>
              <a:rPr lang="en-US" altLang="en-US" sz="2800" dirty="0" smtClean="0"/>
              <a:t>Sometimes</a:t>
            </a:r>
            <a:r>
              <a:rPr lang="en-US" altLang="en-US" sz="2800" dirty="0"/>
              <a:t>, we want to know the probability that an event will not happen; an event opposite to the event of interest is called a complementary </a:t>
            </a:r>
            <a:r>
              <a:rPr lang="en-US" altLang="en-US" sz="2800" dirty="0" smtClean="0"/>
              <a:t>event</a:t>
            </a:r>
          </a:p>
          <a:p>
            <a:pPr marL="457200" indent="-457200" algn="just" eaLnBrk="1" hangingPunct="1">
              <a:spcBef>
                <a:spcPct val="0"/>
              </a:spcBef>
            </a:pPr>
            <a:endParaRPr lang="en-US" altLang="en-US" sz="2800" dirty="0"/>
          </a:p>
          <a:p>
            <a:pPr marL="457200" indent="-457200" algn="just" eaLnBrk="1" hangingPunct="1">
              <a:spcBef>
                <a:spcPct val="0"/>
              </a:spcBef>
            </a:pPr>
            <a:r>
              <a:rPr lang="en-US" altLang="en-US" sz="2800" dirty="0"/>
              <a:t>If A is an event, its complement is </a:t>
            </a:r>
            <a:r>
              <a:rPr lang="en-US" altLang="en-US" sz="2800" b="1" dirty="0">
                <a:solidFill>
                  <a:schemeClr val="tx2"/>
                </a:solidFill>
                <a:latin typeface="Arial Black" pitchFamily="34" charset="0"/>
              </a:rPr>
              <a:t>A</a:t>
            </a:r>
            <a:r>
              <a:rPr lang="en-US" altLang="en-US" sz="2800" b="1" baseline="30000" dirty="0">
                <a:solidFill>
                  <a:schemeClr val="tx2"/>
                </a:solidFill>
                <a:latin typeface="Arial Black" pitchFamily="34" charset="0"/>
              </a:rPr>
              <a:t>C </a:t>
            </a:r>
            <a:r>
              <a:rPr lang="en-US" altLang="en-US" sz="2800" b="1" dirty="0">
                <a:solidFill>
                  <a:schemeClr val="tx2"/>
                </a:solidFill>
                <a:latin typeface="Arial Black" pitchFamily="34" charset="0"/>
              </a:rPr>
              <a:t>or </a:t>
            </a:r>
            <a:r>
              <a:rPr lang="en-US" altLang="en-US" sz="2800" b="1" dirty="0">
                <a:solidFill>
                  <a:schemeClr val="tx2"/>
                </a:solidFill>
                <a:latin typeface="Arial Black" pitchFamily="34" charset="0"/>
                <a:sym typeface="Symbol" pitchFamily="18" charset="2"/>
              </a:rPr>
              <a:t>A</a:t>
            </a:r>
            <a:r>
              <a:rPr lang="en-US" altLang="en-US" sz="2800" dirty="0">
                <a:latin typeface="Arial Black" pitchFamily="34" charset="0"/>
              </a:rPr>
              <a:t> </a:t>
            </a:r>
            <a:endParaRPr lang="en-US" altLang="en-US" sz="2800" dirty="0" smtClean="0">
              <a:latin typeface="Arial Black" pitchFamily="34" charset="0"/>
            </a:endParaRPr>
          </a:p>
          <a:p>
            <a:pPr marL="457200" indent="-457200" algn="just" eaLnBrk="1" hangingPunct="1">
              <a:spcBef>
                <a:spcPct val="0"/>
              </a:spcBef>
            </a:pPr>
            <a:endParaRPr lang="en-US" altLang="en-US" sz="2800" dirty="0">
              <a:latin typeface="Arial Black" pitchFamily="34" charset="0"/>
            </a:endParaRPr>
          </a:p>
          <a:p>
            <a:pPr marL="457200" indent="-457200" algn="just" eaLnBrk="1" hangingPunct="1">
              <a:spcBef>
                <a:spcPct val="0"/>
              </a:spcBef>
            </a:pPr>
            <a:r>
              <a:rPr lang="en-US" altLang="en-US" sz="2800" dirty="0">
                <a:latin typeface="Arial Black" pitchFamily="34" charset="0"/>
              </a:rPr>
              <a:t>Example: The complement of </a:t>
            </a:r>
            <a:r>
              <a:rPr lang="en-US" altLang="en-US" sz="2800" dirty="0" smtClean="0">
                <a:latin typeface="Arial Black" pitchFamily="34" charset="0"/>
              </a:rPr>
              <a:t>the male </a:t>
            </a:r>
            <a:r>
              <a:rPr lang="en-US" altLang="en-US" sz="2800" dirty="0">
                <a:latin typeface="Arial Black" pitchFamily="34" charset="0"/>
              </a:rPr>
              <a:t>event is the </a:t>
            </a:r>
            <a:r>
              <a:rPr lang="en-US" altLang="en-US" sz="2800" dirty="0" smtClean="0">
                <a:latin typeface="Arial Black" pitchFamily="34" charset="0"/>
              </a:rPr>
              <a:t>female event</a:t>
            </a:r>
            <a:endParaRPr lang="en-US" altLang="en-US" sz="2800" dirty="0">
              <a:latin typeface="Arial Black" pitchFamily="34" charset="0"/>
            </a:endParaRPr>
          </a:p>
          <a:p>
            <a:pPr algn="just" eaLnBrk="1" hangingPunct="1">
              <a:spcBef>
                <a:spcPct val="0"/>
              </a:spcBef>
              <a:buFontTx/>
              <a:buNone/>
            </a:pPr>
            <a:endParaRPr lang="en-GB" altLang="en-US" sz="2800" dirty="0"/>
          </a:p>
        </p:txBody>
      </p:sp>
      <p:sp>
        <p:nvSpPr>
          <p:cNvPr id="26627" name="Rectangle 5"/>
          <p:cNvSpPr>
            <a:spLocks noChangeArrowheads="1"/>
          </p:cNvSpPr>
          <p:nvPr/>
        </p:nvSpPr>
        <p:spPr bwMode="auto">
          <a:xfrm>
            <a:off x="2267744" y="5452130"/>
            <a:ext cx="4968875" cy="11452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2800" b="1" i="1" dirty="0">
                <a:solidFill>
                  <a:srgbClr val="FF0603"/>
                </a:solidFill>
                <a:latin typeface="Arial Black" pitchFamily="34" charset="0"/>
              </a:rPr>
              <a:t>P</a:t>
            </a:r>
            <a:r>
              <a:rPr lang="en-US" altLang="en-US" sz="2800" b="1" dirty="0">
                <a:solidFill>
                  <a:srgbClr val="FF0603"/>
                </a:solidFill>
                <a:latin typeface="Arial Black" pitchFamily="34" charset="0"/>
              </a:rPr>
              <a:t>(A) + </a:t>
            </a:r>
            <a:r>
              <a:rPr lang="en-US" altLang="en-US" sz="2800" b="1" i="1" dirty="0">
                <a:solidFill>
                  <a:srgbClr val="FF0603"/>
                </a:solidFill>
                <a:latin typeface="Arial Black" pitchFamily="34" charset="0"/>
              </a:rPr>
              <a:t>P</a:t>
            </a:r>
            <a:r>
              <a:rPr lang="en-US" altLang="en-US" sz="2800" b="1" dirty="0">
                <a:solidFill>
                  <a:srgbClr val="FF0603"/>
                </a:solidFill>
                <a:latin typeface="Arial Black" pitchFamily="34" charset="0"/>
              </a:rPr>
              <a:t>(A</a:t>
            </a:r>
            <a:r>
              <a:rPr lang="en-US" altLang="en-US" sz="2800" b="1" baseline="30000" dirty="0">
                <a:solidFill>
                  <a:srgbClr val="FF0603"/>
                </a:solidFill>
                <a:latin typeface="Arial Black" pitchFamily="34" charset="0"/>
              </a:rPr>
              <a:t>C</a:t>
            </a:r>
            <a:r>
              <a:rPr lang="en-US" altLang="en-US" sz="2800" b="1" dirty="0">
                <a:solidFill>
                  <a:srgbClr val="FF0603"/>
                </a:solidFill>
                <a:latin typeface="Arial Black" pitchFamily="34" charset="0"/>
              </a:rPr>
              <a:t>) = </a:t>
            </a:r>
            <a:r>
              <a:rPr lang="en-US" altLang="en-US" sz="2800" b="1" dirty="0" smtClean="0">
                <a:solidFill>
                  <a:srgbClr val="FF0603"/>
                </a:solidFill>
                <a:latin typeface="Arial Black" pitchFamily="34" charset="0"/>
              </a:rPr>
              <a:t>1</a:t>
            </a:r>
          </a:p>
          <a:p>
            <a:pPr algn="ctr" eaLnBrk="1" hangingPunct="1">
              <a:spcBef>
                <a:spcPct val="0"/>
              </a:spcBef>
              <a:buNone/>
            </a:pPr>
            <a:r>
              <a:rPr lang="en-US" altLang="en-US" sz="2800" b="1" i="1" dirty="0">
                <a:solidFill>
                  <a:srgbClr val="FF0603"/>
                </a:solidFill>
                <a:latin typeface="Arial Black" pitchFamily="34" charset="0"/>
              </a:rPr>
              <a:t>P</a:t>
            </a:r>
            <a:r>
              <a:rPr lang="en-US" altLang="en-US" sz="2800" b="1" dirty="0">
                <a:solidFill>
                  <a:srgbClr val="FF0603"/>
                </a:solidFill>
                <a:latin typeface="Arial Black" pitchFamily="34" charset="0"/>
              </a:rPr>
              <a:t>(A</a:t>
            </a:r>
            <a:r>
              <a:rPr lang="en-US" altLang="en-US" sz="2800" b="1" baseline="30000" dirty="0">
                <a:solidFill>
                  <a:srgbClr val="FF0603"/>
                </a:solidFill>
                <a:latin typeface="Arial Black" pitchFamily="34" charset="0"/>
              </a:rPr>
              <a:t>C</a:t>
            </a:r>
            <a:r>
              <a:rPr lang="en-US" altLang="en-US" sz="2800" b="1" dirty="0">
                <a:solidFill>
                  <a:srgbClr val="FF0603"/>
                </a:solidFill>
                <a:latin typeface="Arial Black" pitchFamily="34" charset="0"/>
              </a:rPr>
              <a:t>) = </a:t>
            </a:r>
            <a:r>
              <a:rPr lang="en-US" altLang="en-US" sz="2800" b="1" dirty="0" smtClean="0">
                <a:solidFill>
                  <a:srgbClr val="FF0603"/>
                </a:solidFill>
                <a:latin typeface="Arial Black" pitchFamily="34" charset="0"/>
              </a:rPr>
              <a:t>1-</a:t>
            </a:r>
            <a:r>
              <a:rPr lang="en-US" altLang="en-US" sz="2800" b="1" i="1" dirty="0">
                <a:solidFill>
                  <a:srgbClr val="FF0603"/>
                </a:solidFill>
                <a:latin typeface="Arial Black" pitchFamily="34" charset="0"/>
              </a:rPr>
              <a:t> P</a:t>
            </a:r>
            <a:r>
              <a:rPr lang="en-US" altLang="en-US" sz="2800" b="1" dirty="0">
                <a:solidFill>
                  <a:srgbClr val="FF0603"/>
                </a:solidFill>
                <a:latin typeface="Arial Black" pitchFamily="34" charset="0"/>
              </a:rPr>
              <a:t>(A)</a:t>
            </a:r>
          </a:p>
          <a:p>
            <a:pPr algn="ctr" eaLnBrk="1" hangingPunct="1">
              <a:spcBef>
                <a:spcPct val="0"/>
              </a:spcBef>
              <a:buFontTx/>
              <a:buNone/>
            </a:pPr>
            <a:endParaRPr lang="en-US" altLang="en-US" sz="2800" b="1" dirty="0">
              <a:solidFill>
                <a:schemeClr val="tx2"/>
              </a:solidFill>
              <a:latin typeface="Arial Black" pitchFamily="34" charset="0"/>
            </a:endParaRPr>
          </a:p>
        </p:txBody>
      </p:sp>
      <p:sp>
        <p:nvSpPr>
          <p:cNvPr id="26628" name="Rectangle 6"/>
          <p:cNvSpPr>
            <a:spLocks noChangeArrowheads="1"/>
          </p:cNvSpPr>
          <p:nvPr/>
        </p:nvSpPr>
        <p:spPr bwMode="auto">
          <a:xfrm>
            <a:off x="323850" y="188913"/>
            <a:ext cx="8496622"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4400" dirty="0" smtClean="0">
                <a:solidFill>
                  <a:srgbClr val="D60093"/>
                </a:solidFill>
                <a:latin typeface="Arial Black" pitchFamily="34" charset="0"/>
              </a:rPr>
              <a:t>Complement of an event</a:t>
            </a:r>
            <a:endParaRPr lang="en-US" altLang="en-US" sz="4400" dirty="0">
              <a:solidFill>
                <a:srgbClr val="D60093"/>
              </a:solidFill>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smtClean="0">
                <a:solidFill>
                  <a:srgbClr val="D60093"/>
                </a:solidFill>
              </a:rPr>
              <a:t>Example</a:t>
            </a:r>
          </a:p>
        </p:txBody>
      </p:sp>
      <p:sp>
        <p:nvSpPr>
          <p:cNvPr id="27651" name="Rectangle 3"/>
          <p:cNvSpPr>
            <a:spLocks noGrp="1" noChangeArrowheads="1"/>
          </p:cNvSpPr>
          <p:nvPr>
            <p:ph type="body" idx="1"/>
          </p:nvPr>
        </p:nvSpPr>
        <p:spPr/>
        <p:txBody>
          <a:bodyPr/>
          <a:lstStyle/>
          <a:p>
            <a:r>
              <a:rPr lang="en-US" altLang="en-US" sz="2000" dirty="0" smtClean="0"/>
              <a:t>For instance, you roll a dice and let E be the event “the number is at least 5,” then the complement of E is the event “the number is less than 5.”  In other words, E = {5, 6} and </a:t>
            </a:r>
            <a:r>
              <a:rPr lang="en-US" altLang="en-US" sz="2000" dirty="0" err="1" smtClean="0"/>
              <a:t>E</a:t>
            </a:r>
            <a:r>
              <a:rPr lang="en-US" altLang="en-US" sz="2000" baseline="30000" dirty="0" err="1" smtClean="0"/>
              <a:t>c</a:t>
            </a:r>
            <a:r>
              <a:rPr lang="en-US" altLang="en-US" sz="2000" dirty="0" smtClean="0"/>
              <a:t> = {1, 2, 3, 4}</a:t>
            </a:r>
          </a:p>
          <a:p>
            <a:endParaRPr lang="en-US" altLang="en-US" sz="2000" dirty="0" smtClean="0"/>
          </a:p>
          <a:p>
            <a:r>
              <a:rPr lang="en-US" altLang="en-US" sz="2000" dirty="0" smtClean="0"/>
              <a:t>Using the definition of the complement of an event and the fact that the sum of the probabilities of all outcomes is 1, you can determine the following formulas:</a:t>
            </a:r>
          </a:p>
          <a:p>
            <a:endParaRPr lang="en-US" altLang="en-US" sz="2000" dirty="0" smtClean="0"/>
          </a:p>
          <a:p>
            <a:r>
              <a:rPr lang="en-US" altLang="en-US" sz="2000" dirty="0" smtClean="0"/>
              <a:t>P(E) + P(</a:t>
            </a:r>
            <a:r>
              <a:rPr lang="en-US" altLang="en-US" sz="2000" dirty="0" err="1" smtClean="0"/>
              <a:t>E</a:t>
            </a:r>
            <a:r>
              <a:rPr lang="en-US" altLang="en-US" sz="2000" baseline="30000" dirty="0" err="1" smtClean="0"/>
              <a:t>c</a:t>
            </a:r>
            <a:r>
              <a:rPr lang="en-US" altLang="en-US" sz="2000" dirty="0" smtClean="0"/>
              <a:t>) = 1</a:t>
            </a:r>
          </a:p>
          <a:p>
            <a:endParaRPr lang="en-US" altLang="en-US" sz="2000" dirty="0" smtClean="0"/>
          </a:p>
          <a:p>
            <a:r>
              <a:rPr lang="en-US" altLang="en-US" sz="2000" dirty="0" smtClean="0"/>
              <a:t>P(E) = 1 – P(</a:t>
            </a:r>
            <a:r>
              <a:rPr lang="en-US" altLang="en-US" sz="2000" dirty="0" err="1" smtClean="0"/>
              <a:t>E</a:t>
            </a:r>
            <a:r>
              <a:rPr lang="en-US" altLang="en-US" sz="2000" baseline="30000" dirty="0" err="1" smtClean="0"/>
              <a:t>c</a:t>
            </a:r>
            <a:r>
              <a:rPr lang="en-US" altLang="en-US" sz="2000" dirty="0" smtClean="0"/>
              <a:t>)</a:t>
            </a:r>
          </a:p>
          <a:p>
            <a:endParaRPr lang="en-US" altLang="en-US" sz="2000" dirty="0" smtClean="0"/>
          </a:p>
          <a:p>
            <a:r>
              <a:rPr lang="en-US" altLang="en-US" sz="2000" dirty="0" smtClean="0"/>
              <a:t>P(</a:t>
            </a:r>
            <a:r>
              <a:rPr lang="en-US" altLang="en-US" sz="2000" dirty="0" err="1" smtClean="0"/>
              <a:t>E</a:t>
            </a:r>
            <a:r>
              <a:rPr lang="en-US" altLang="en-US" sz="2000" baseline="30000" dirty="0" err="1" smtClean="0"/>
              <a:t>c</a:t>
            </a:r>
            <a:r>
              <a:rPr lang="en-US" altLang="en-US" sz="2000" dirty="0" smtClean="0"/>
              <a:t>) = 1 – P(E)</a:t>
            </a:r>
          </a:p>
        </p:txBody>
      </p:sp>
      <p:sp>
        <p:nvSpPr>
          <p:cNvPr id="4" name="Rectangle 3"/>
          <p:cNvSpPr/>
          <p:nvPr/>
        </p:nvSpPr>
        <p:spPr>
          <a:xfrm>
            <a:off x="3707904" y="5627755"/>
            <a:ext cx="4824536" cy="954107"/>
          </a:xfrm>
          <a:prstGeom prst="rect">
            <a:avLst/>
          </a:prstGeom>
        </p:spPr>
        <p:txBody>
          <a:bodyPr wrap="square">
            <a:spAutoFit/>
          </a:bodyPr>
          <a:lstStyle/>
          <a:p>
            <a:r>
              <a:rPr lang="en-US" sz="1400" dirty="0" smtClean="0"/>
              <a:t>In the example of babies born in Christchurch, the probability of a female being born is 1-probability of a male being born.</a:t>
            </a:r>
          </a:p>
          <a:p>
            <a:r>
              <a:rPr lang="en-US" sz="1400" dirty="0" err="1" smtClean="0"/>
              <a:t>P</a:t>
            </a:r>
            <a:r>
              <a:rPr lang="en-US" sz="1400" baseline="-25000" dirty="0" err="1" smtClean="0"/>
              <a:t>female</a:t>
            </a:r>
            <a:r>
              <a:rPr lang="en-US" sz="1400" dirty="0" smtClean="0"/>
              <a:t>=1-P</a:t>
            </a:r>
            <a:r>
              <a:rPr lang="en-US" sz="1400" baseline="-25000" dirty="0" smtClean="0"/>
              <a:t>male</a:t>
            </a:r>
            <a:r>
              <a:rPr lang="en-US" sz="1400" dirty="0" smtClean="0"/>
              <a:t>=1-0.512=0.488</a:t>
            </a:r>
            <a:endParaRPr lang="en-US" sz="1400" dirty="0"/>
          </a:p>
        </p:txBody>
      </p:sp>
      <p:pic>
        <p:nvPicPr>
          <p:cNvPr id="5" name="Picture 8" descr="http://4.bp.blogspot.com/-aveCW_Vzrzk/TVr2nu4EBMI/AAAAAAAAXwc/JsEs8wR1o_A/s1600/baby_WilkoMickJohnsonClark_born24oct2003NewZeala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3620914"/>
            <a:ext cx="18796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71550" y="188913"/>
            <a:ext cx="7772400" cy="1462087"/>
          </a:xfrm>
        </p:spPr>
        <p:txBody>
          <a:bodyPr/>
          <a:lstStyle/>
          <a:p>
            <a:pPr eaLnBrk="1" hangingPunct="1"/>
            <a:r>
              <a:rPr lang="en-US" altLang="en-US" sz="3600" dirty="0" smtClean="0">
                <a:solidFill>
                  <a:srgbClr val="D60093"/>
                </a:solidFill>
              </a:rPr>
              <a:t>Conditional probability</a:t>
            </a:r>
            <a:r>
              <a:rPr lang="en-US" altLang="en-US" sz="2800" dirty="0" smtClean="0">
                <a:solidFill>
                  <a:srgbClr val="D60093"/>
                </a:solidFill>
              </a:rPr>
              <a:t/>
            </a:r>
            <a:br>
              <a:rPr lang="en-US" altLang="en-US" sz="2800" dirty="0" smtClean="0">
                <a:solidFill>
                  <a:srgbClr val="D60093"/>
                </a:solidFill>
              </a:rPr>
            </a:br>
            <a:endParaRPr lang="en-US" altLang="en-US" sz="2800" dirty="0" smtClean="0">
              <a:solidFill>
                <a:srgbClr val="D60093"/>
              </a:solidFill>
            </a:endParaRPr>
          </a:p>
        </p:txBody>
      </p:sp>
      <p:sp>
        <p:nvSpPr>
          <p:cNvPr id="28675" name="Rectangle 3"/>
          <p:cNvSpPr>
            <a:spLocks noGrp="1" noChangeArrowheads="1"/>
          </p:cNvSpPr>
          <p:nvPr>
            <p:ph type="body" idx="1"/>
          </p:nvPr>
        </p:nvSpPr>
        <p:spPr>
          <a:xfrm>
            <a:off x="412750" y="1341438"/>
            <a:ext cx="8713788" cy="2087562"/>
          </a:xfrm>
        </p:spPr>
        <p:txBody>
          <a:bodyPr/>
          <a:lstStyle/>
          <a:p>
            <a:pPr algn="just" eaLnBrk="1" hangingPunct="1">
              <a:buFontTx/>
              <a:buNone/>
            </a:pPr>
            <a:r>
              <a:rPr lang="en-US" altLang="en-US" sz="2200" smtClean="0"/>
              <a:t>Probability of an event </a:t>
            </a:r>
            <a:r>
              <a:rPr lang="en-US" altLang="en-US" sz="2200" smtClean="0">
                <a:solidFill>
                  <a:srgbClr val="D60093"/>
                </a:solidFill>
              </a:rPr>
              <a:t>given</a:t>
            </a:r>
            <a:r>
              <a:rPr lang="en-US" altLang="en-US" sz="2200" smtClean="0"/>
              <a:t> that certain criteria is satisfied:</a:t>
            </a:r>
          </a:p>
          <a:p>
            <a:pPr algn="just" eaLnBrk="1" hangingPunct="1">
              <a:buFontTx/>
              <a:buNone/>
            </a:pPr>
            <a:r>
              <a:rPr lang="en-US" altLang="en-US" sz="2200" smtClean="0"/>
              <a:t>Probability of Blood Group A: P(A) = 35/100 = 0.35</a:t>
            </a:r>
          </a:p>
          <a:p>
            <a:pPr algn="just" eaLnBrk="1" hangingPunct="1">
              <a:buFontTx/>
              <a:buNone/>
            </a:pPr>
            <a:r>
              <a:rPr lang="en-US" altLang="en-US" sz="2200" smtClean="0"/>
              <a:t>Probability of Blood Group A given F: P(A|F) = 25/50 = 0.5</a:t>
            </a:r>
          </a:p>
          <a:p>
            <a:pPr algn="just" eaLnBrk="1" hangingPunct="1">
              <a:buFontTx/>
              <a:buNone/>
            </a:pPr>
            <a:r>
              <a:rPr lang="en-US" altLang="en-US" sz="2200" smtClean="0"/>
              <a:t>Probability of Male given Blood Group O : P(M|O) = 22/40 = 0.55</a:t>
            </a:r>
          </a:p>
          <a:p>
            <a:pPr algn="just" eaLnBrk="1" hangingPunct="1">
              <a:buFontTx/>
              <a:buNone/>
            </a:pPr>
            <a:endParaRPr lang="en-US" altLang="en-US" sz="2200" smtClean="0"/>
          </a:p>
        </p:txBody>
      </p:sp>
      <p:graphicFrame>
        <p:nvGraphicFramePr>
          <p:cNvPr id="4" name="Group 133"/>
          <p:cNvGraphicFramePr>
            <a:graphicFrameLocks noGrp="1"/>
          </p:cNvGraphicFramePr>
          <p:nvPr/>
        </p:nvGraphicFramePr>
        <p:xfrm>
          <a:off x="1403350" y="3500438"/>
          <a:ext cx="6697662" cy="2994026"/>
        </p:xfrm>
        <a:graphic>
          <a:graphicData uri="http://schemas.openxmlformats.org/drawingml/2006/table">
            <a:tbl>
              <a:tblPr/>
              <a:tblGrid>
                <a:gridCol w="1674812">
                  <a:extLst>
                    <a:ext uri="{9D8B030D-6E8A-4147-A177-3AD203B41FA5}">
                      <a16:colId xmlns:a16="http://schemas.microsoft.com/office/drawing/2014/main" val="20000"/>
                    </a:ext>
                  </a:extLst>
                </a:gridCol>
                <a:gridCol w="1674813">
                  <a:extLst>
                    <a:ext uri="{9D8B030D-6E8A-4147-A177-3AD203B41FA5}">
                      <a16:colId xmlns:a16="http://schemas.microsoft.com/office/drawing/2014/main" val="20001"/>
                    </a:ext>
                  </a:extLst>
                </a:gridCol>
                <a:gridCol w="1673225">
                  <a:extLst>
                    <a:ext uri="{9D8B030D-6E8A-4147-A177-3AD203B41FA5}">
                      <a16:colId xmlns:a16="http://schemas.microsoft.com/office/drawing/2014/main" val="20002"/>
                    </a:ext>
                  </a:extLst>
                </a:gridCol>
                <a:gridCol w="1674812">
                  <a:extLst>
                    <a:ext uri="{9D8B030D-6E8A-4147-A177-3AD203B41FA5}">
                      <a16:colId xmlns:a16="http://schemas.microsoft.com/office/drawing/2014/main" val="20003"/>
                    </a:ext>
                  </a:extLst>
                </a:gridCol>
              </a:tblGrid>
              <a:tr h="949127">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Arial" pitchFamily="34" charset="0"/>
                        </a:rPr>
                        <a:t>Blood Group</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Males</a:t>
                      </a:r>
                      <a:endParaRPr kumimoji="0" lang="en-US" sz="2400" b="1" i="0" u="none" strike="noStrike" cap="none" normalizeH="0" baseline="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Females</a:t>
                      </a:r>
                      <a:endParaRPr kumimoji="0" lang="en-US" sz="2400" b="1" i="0" u="none" strike="noStrike" cap="none" normalizeH="0" baseline="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GB" sz="2400" b="1" i="0" u="none" strike="noStrike" cap="none" normalizeH="0" baseline="0" smtClean="0">
                          <a:ln>
                            <a:noFill/>
                          </a:ln>
                          <a:solidFill>
                            <a:schemeClr val="tx1"/>
                          </a:solidFill>
                          <a:effectLst/>
                          <a:latin typeface="Arial Black" pitchFamily="34" charset="0"/>
                          <a:cs typeface="Arial" pitchFamily="34" charset="0"/>
                        </a:rPr>
                        <a:t>Total</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4461">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O</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A</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B</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AB</a:t>
                      </a:r>
                      <a:endParaRPr kumimoji="0" lang="en-US" sz="2400" b="1" i="0" u="none" strike="noStrike" cap="none" normalizeH="0" baseline="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22</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10</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10</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Arial" pitchFamily="34" charset="0"/>
                        </a:rPr>
                        <a:t>8</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18</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25</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3</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Arial" pitchFamily="34" charset="0"/>
                        </a:rPr>
                        <a:t>4</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40</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35</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13</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12</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0437">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Total</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50</a:t>
                      </a:r>
                      <a:endParaRPr kumimoji="0" lang="en-US" sz="2400" b="1" i="0" u="none" strike="noStrike" cap="none" normalizeH="0" baseline="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50</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100</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71550" y="188913"/>
            <a:ext cx="7772400" cy="1462087"/>
          </a:xfrm>
        </p:spPr>
        <p:txBody>
          <a:bodyPr/>
          <a:lstStyle/>
          <a:p>
            <a:pPr eaLnBrk="1" hangingPunct="1"/>
            <a:r>
              <a:rPr lang="en-US" altLang="en-US" sz="3600" dirty="0" smtClean="0">
                <a:solidFill>
                  <a:srgbClr val="D60093"/>
                </a:solidFill>
              </a:rPr>
              <a:t>Joint probabilities</a:t>
            </a:r>
            <a:r>
              <a:rPr lang="en-US" altLang="en-US" sz="2800" dirty="0" smtClean="0">
                <a:solidFill>
                  <a:srgbClr val="D60093"/>
                </a:solidFill>
              </a:rPr>
              <a:t> </a:t>
            </a:r>
            <a:br>
              <a:rPr lang="en-US" altLang="en-US" sz="2800" dirty="0" smtClean="0">
                <a:solidFill>
                  <a:srgbClr val="D60093"/>
                </a:solidFill>
              </a:rPr>
            </a:br>
            <a:endParaRPr lang="en-US" altLang="en-US" sz="2800" dirty="0" smtClean="0">
              <a:solidFill>
                <a:srgbClr val="D60093"/>
              </a:solidFill>
            </a:endParaRPr>
          </a:p>
        </p:txBody>
      </p:sp>
      <p:sp>
        <p:nvSpPr>
          <p:cNvPr id="29699" name="Rectangle 3"/>
          <p:cNvSpPr>
            <a:spLocks noGrp="1" noChangeArrowheads="1"/>
          </p:cNvSpPr>
          <p:nvPr>
            <p:ph type="body" idx="1"/>
          </p:nvPr>
        </p:nvSpPr>
        <p:spPr>
          <a:xfrm>
            <a:off x="412750" y="1341438"/>
            <a:ext cx="8713788" cy="2087562"/>
          </a:xfrm>
        </p:spPr>
        <p:txBody>
          <a:bodyPr/>
          <a:lstStyle/>
          <a:p>
            <a:pPr eaLnBrk="1" hangingPunct="1">
              <a:buFontTx/>
              <a:buNone/>
            </a:pPr>
            <a:r>
              <a:rPr lang="en-US" altLang="en-US" sz="2200" dirty="0" smtClean="0"/>
              <a:t>Probability </a:t>
            </a:r>
            <a:r>
              <a:rPr lang="en-US" altLang="en-US" sz="2400" dirty="0" smtClean="0"/>
              <a:t>of occurrence of two or more events together:</a:t>
            </a:r>
          </a:p>
          <a:p>
            <a:pPr algn="just" eaLnBrk="1" hangingPunct="1">
              <a:buFontTx/>
              <a:buNone/>
            </a:pPr>
            <a:r>
              <a:rPr lang="en-US" altLang="en-US" sz="2200" dirty="0" smtClean="0"/>
              <a:t>Probability of Blood Group A </a:t>
            </a:r>
            <a:r>
              <a:rPr lang="en-US" altLang="en-US" sz="2200" dirty="0" smtClean="0">
                <a:solidFill>
                  <a:srgbClr val="D60093"/>
                </a:solidFill>
              </a:rPr>
              <a:t>AND</a:t>
            </a:r>
            <a:r>
              <a:rPr lang="en-US" altLang="en-US" sz="2200" dirty="0" smtClean="0"/>
              <a:t> being male: </a:t>
            </a:r>
          </a:p>
          <a:p>
            <a:pPr algn="just" eaLnBrk="1" hangingPunct="1">
              <a:buFontTx/>
              <a:buNone/>
            </a:pPr>
            <a:r>
              <a:rPr lang="en-US" altLang="en-US" sz="2200" dirty="0" smtClean="0"/>
              <a:t>	P(A</a:t>
            </a:r>
            <a:r>
              <a:rPr lang="en-US" altLang="en-US" sz="2400" b="1" dirty="0" smtClean="0"/>
              <a:t> </a:t>
            </a:r>
            <a:r>
              <a:rPr lang="en-US" altLang="en-US" sz="2400" dirty="0" smtClean="0"/>
              <a:t>∩ Male</a:t>
            </a:r>
            <a:r>
              <a:rPr lang="en-US" altLang="en-US" sz="2200" dirty="0" smtClean="0"/>
              <a:t>) = 10/100 = 0.1</a:t>
            </a:r>
          </a:p>
          <a:p>
            <a:pPr algn="just" eaLnBrk="1" hangingPunct="1">
              <a:buFontTx/>
              <a:buNone/>
            </a:pPr>
            <a:r>
              <a:rPr lang="en-US" altLang="en-US" sz="2200" dirty="0" smtClean="0"/>
              <a:t>Don’t confuse with the conditional Probability of A given Male: </a:t>
            </a:r>
          </a:p>
          <a:p>
            <a:pPr algn="just" eaLnBrk="1" hangingPunct="1">
              <a:buFontTx/>
              <a:buNone/>
            </a:pPr>
            <a:r>
              <a:rPr lang="en-US" altLang="en-US" sz="2200" dirty="0" smtClean="0"/>
              <a:t>	P(</a:t>
            </a:r>
            <a:r>
              <a:rPr lang="en-US" altLang="en-US" sz="2200" dirty="0" err="1" smtClean="0"/>
              <a:t>A|Male</a:t>
            </a:r>
            <a:r>
              <a:rPr lang="en-US" altLang="en-US" sz="2200" dirty="0" smtClean="0"/>
              <a:t>) = 10/50 = 0.2</a:t>
            </a:r>
          </a:p>
          <a:p>
            <a:pPr algn="just" eaLnBrk="1" hangingPunct="1">
              <a:buFontTx/>
              <a:buNone/>
            </a:pPr>
            <a:endParaRPr lang="en-US" altLang="en-US" sz="2200" dirty="0" smtClean="0"/>
          </a:p>
        </p:txBody>
      </p:sp>
      <p:graphicFrame>
        <p:nvGraphicFramePr>
          <p:cNvPr id="4" name="Group 133"/>
          <p:cNvGraphicFramePr>
            <a:graphicFrameLocks noGrp="1"/>
          </p:cNvGraphicFramePr>
          <p:nvPr/>
        </p:nvGraphicFramePr>
        <p:xfrm>
          <a:off x="1403350" y="3500438"/>
          <a:ext cx="6697662" cy="2994026"/>
        </p:xfrm>
        <a:graphic>
          <a:graphicData uri="http://schemas.openxmlformats.org/drawingml/2006/table">
            <a:tbl>
              <a:tblPr/>
              <a:tblGrid>
                <a:gridCol w="1674812">
                  <a:extLst>
                    <a:ext uri="{9D8B030D-6E8A-4147-A177-3AD203B41FA5}">
                      <a16:colId xmlns:a16="http://schemas.microsoft.com/office/drawing/2014/main" val="20000"/>
                    </a:ext>
                  </a:extLst>
                </a:gridCol>
                <a:gridCol w="1674813">
                  <a:extLst>
                    <a:ext uri="{9D8B030D-6E8A-4147-A177-3AD203B41FA5}">
                      <a16:colId xmlns:a16="http://schemas.microsoft.com/office/drawing/2014/main" val="20001"/>
                    </a:ext>
                  </a:extLst>
                </a:gridCol>
                <a:gridCol w="1673225">
                  <a:extLst>
                    <a:ext uri="{9D8B030D-6E8A-4147-A177-3AD203B41FA5}">
                      <a16:colId xmlns:a16="http://schemas.microsoft.com/office/drawing/2014/main" val="20002"/>
                    </a:ext>
                  </a:extLst>
                </a:gridCol>
                <a:gridCol w="1674812">
                  <a:extLst>
                    <a:ext uri="{9D8B030D-6E8A-4147-A177-3AD203B41FA5}">
                      <a16:colId xmlns:a16="http://schemas.microsoft.com/office/drawing/2014/main" val="20003"/>
                    </a:ext>
                  </a:extLst>
                </a:gridCol>
              </a:tblGrid>
              <a:tr h="949127">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Arial" pitchFamily="34" charset="0"/>
                        </a:rPr>
                        <a:t>Blood Group</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Males</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Females</a:t>
                      </a:r>
                      <a:endParaRPr kumimoji="0" lang="en-US" sz="2400" b="1" i="0" u="none" strike="noStrike" cap="none" normalizeH="0" baseline="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GB" sz="2400" b="1" i="0" u="none" strike="noStrike" cap="none" normalizeH="0" baseline="0" smtClean="0">
                          <a:ln>
                            <a:noFill/>
                          </a:ln>
                          <a:solidFill>
                            <a:schemeClr val="tx1"/>
                          </a:solidFill>
                          <a:effectLst/>
                          <a:latin typeface="Arial Black" pitchFamily="34" charset="0"/>
                          <a:cs typeface="Arial" pitchFamily="34" charset="0"/>
                        </a:rPr>
                        <a:t>Total</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4461">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O</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A</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B</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smtClean="0">
                          <a:ln>
                            <a:noFill/>
                          </a:ln>
                          <a:solidFill>
                            <a:schemeClr val="tx1"/>
                          </a:solidFill>
                          <a:effectLst/>
                          <a:latin typeface="Arial Black" pitchFamily="34" charset="0"/>
                          <a:cs typeface="Times New Roman" pitchFamily="18" charset="0"/>
                        </a:rPr>
                        <a:t>AB</a:t>
                      </a:r>
                      <a:endParaRPr kumimoji="0" lang="en-US" sz="2400" b="1" i="0" u="none" strike="noStrike" cap="none" normalizeH="0" baseline="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22</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10</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10</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Arial" pitchFamily="34" charset="0"/>
                        </a:rPr>
                        <a:t>8</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18</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25</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3</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Arial" pitchFamily="34" charset="0"/>
                        </a:rPr>
                        <a:t>4</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40</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35</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2400" b="1" i="0" u="none" strike="noStrike" cap="none" normalizeH="0" baseline="0" dirty="0" smtClean="0">
                          <a:ln>
                            <a:noFill/>
                          </a:ln>
                          <a:solidFill>
                            <a:schemeClr val="tx1"/>
                          </a:solidFill>
                          <a:effectLst/>
                          <a:latin typeface="Arial Black" pitchFamily="34" charset="0"/>
                          <a:cs typeface="Times New Roman" pitchFamily="18" charset="0"/>
                        </a:rPr>
                        <a:t>13</a:t>
                      </a:r>
                      <a:endParaRPr kumimoji="0" lang="en-US" sz="2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12</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0437">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Total</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50</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50</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2400" b="1" i="0" u="none" strike="noStrike" cap="none" normalizeH="0" baseline="0" dirty="0" smtClean="0">
                          <a:ln>
                            <a:noFill/>
                          </a:ln>
                          <a:solidFill>
                            <a:schemeClr val="tx1"/>
                          </a:solidFill>
                          <a:effectLst/>
                          <a:latin typeface="Arial Black" pitchFamily="34" charset="0"/>
                          <a:cs typeface="Times New Roman" pitchFamily="18" charset="0"/>
                        </a:rPr>
                        <a:t>100</a:t>
                      </a:r>
                      <a:endParaRPr kumimoji="0" lang="en-US" sz="2400" b="1" i="0" u="none" strike="noStrike" cap="none" normalizeH="0" baseline="0" dirty="0" smtClean="0">
                        <a:ln>
                          <a:noFill/>
                        </a:ln>
                        <a:solidFill>
                          <a:schemeClr val="tx1"/>
                        </a:solidFill>
                        <a:effectLst/>
                        <a:latin typeface="Arial Black" pitchFamily="34" charset="0"/>
                        <a:cs typeface="Arial"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578850" cy="1143000"/>
          </a:xfrm>
        </p:spPr>
        <p:txBody>
          <a:bodyPr/>
          <a:lstStyle/>
          <a:p>
            <a:r>
              <a:rPr lang="en-US" altLang="en-US" sz="2400" dirty="0" smtClean="0">
                <a:solidFill>
                  <a:srgbClr val="D60093"/>
                </a:solidFill>
              </a:rPr>
              <a:t>Independent Events: </a:t>
            </a:r>
            <a:r>
              <a:rPr lang="en-US" sz="2400" dirty="0" smtClean="0"/>
              <a:t>the </a:t>
            </a:r>
            <a:r>
              <a:rPr lang="en-US" sz="2400" dirty="0"/>
              <a:t>occurrence of one </a:t>
            </a:r>
            <a:r>
              <a:rPr lang="en-US" sz="2400" dirty="0" smtClean="0"/>
              <a:t>event does </a:t>
            </a:r>
            <a:r>
              <a:rPr lang="en-US" sz="2400" dirty="0"/>
              <a:t>not affect the probability of occurrence of the other</a:t>
            </a:r>
            <a:endParaRPr lang="en-US" altLang="en-US" sz="2400" dirty="0" smtClean="0">
              <a:solidFill>
                <a:srgbClr val="D60093"/>
              </a:solidFill>
            </a:endParaRPr>
          </a:p>
        </p:txBody>
      </p:sp>
      <p:sp>
        <p:nvSpPr>
          <p:cNvPr id="30723" name="Rectangle 3"/>
          <p:cNvSpPr>
            <a:spLocks noGrp="1" noChangeArrowheads="1"/>
          </p:cNvSpPr>
          <p:nvPr>
            <p:ph type="body" idx="1"/>
          </p:nvPr>
        </p:nvSpPr>
        <p:spPr>
          <a:xfrm>
            <a:off x="457200" y="1600200"/>
            <a:ext cx="8229600" cy="1900238"/>
          </a:xfrm>
        </p:spPr>
        <p:txBody>
          <a:bodyPr/>
          <a:lstStyle/>
          <a:p>
            <a:r>
              <a:rPr lang="en-US" altLang="en-US" dirty="0" smtClean="0"/>
              <a:t>Probability experiment:  Roll a six-sided die 3 times.</a:t>
            </a:r>
          </a:p>
        </p:txBody>
      </p:sp>
      <p:pic>
        <p:nvPicPr>
          <p:cNvPr id="30724" name="Picture 2" descr="http://images.cnitblog.com/blog/413416/201307/10125105-858c87b7fd074ce7ab66558a7b4fce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750" y="2636838"/>
            <a:ext cx="10080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Rot="1" noChangeAspect="1" noMove="1" noResize="1" noEditPoints="1" noAdjustHandles="1" noChangeArrowheads="1" noChangeShapeType="1" noTextEdit="1"/>
          </p:cNvSpPr>
          <p:nvPr/>
        </p:nvSpPr>
        <p:spPr>
          <a:xfrm>
            <a:off x="2648822" y="2822675"/>
            <a:ext cx="2931956" cy="636585"/>
          </a:xfrm>
          <a:prstGeom prst="rect">
            <a:avLst/>
          </a:prstGeom>
          <a:blipFill rotWithShape="1">
            <a:blip r:embed="rId3"/>
            <a:stretch>
              <a:fillRect/>
            </a:stretch>
          </a:blipFill>
        </p:spPr>
        <p:txBody>
          <a:bodyPr/>
          <a:lstStyle/>
          <a:p>
            <a:pPr>
              <a:defRPr/>
            </a:pPr>
            <a:r>
              <a:rPr lang="en-US">
                <a:noFill/>
              </a:rPr>
              <a:t> </a:t>
            </a:r>
          </a:p>
        </p:txBody>
      </p:sp>
      <p:sp>
        <p:nvSpPr>
          <p:cNvPr id="6" name="Rectangle 3"/>
          <p:cNvSpPr txBox="1">
            <a:spLocks noChangeArrowheads="1"/>
          </p:cNvSpPr>
          <p:nvPr/>
        </p:nvSpPr>
        <p:spPr bwMode="auto">
          <a:xfrm>
            <a:off x="598488" y="3789363"/>
            <a:ext cx="8229600" cy="190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defRPr/>
            </a:pPr>
            <a:r>
              <a:rPr lang="en-US" altLang="en-US" kern="0" dirty="0" smtClean="0"/>
              <a:t>Probability experiment:  Toss a coin twice</a:t>
            </a:r>
            <a:endParaRPr lang="en-US" altLang="en-US" kern="0" dirty="0"/>
          </a:p>
        </p:txBody>
      </p:sp>
      <p:sp>
        <p:nvSpPr>
          <p:cNvPr id="7" name="TextBox 6"/>
          <p:cNvSpPr txBox="1">
            <a:spLocks noRot="1" noChangeAspect="1" noMove="1" noResize="1" noEditPoints="1" noAdjustHandles="1" noChangeArrowheads="1" noChangeShapeType="1" noTextEdit="1"/>
          </p:cNvSpPr>
          <p:nvPr/>
        </p:nvSpPr>
        <p:spPr>
          <a:xfrm>
            <a:off x="2801222" y="4941168"/>
            <a:ext cx="2426049" cy="610936"/>
          </a:xfrm>
          <a:prstGeom prst="rect">
            <a:avLst/>
          </a:prstGeom>
          <a:blipFill rotWithShape="1">
            <a:blip r:embed="rId4"/>
            <a:stretch>
              <a:fillRect/>
            </a:stretch>
          </a:blipFill>
        </p:spPr>
        <p:txBody>
          <a:bodyPr/>
          <a:lstStyle/>
          <a:p>
            <a:pPr>
              <a:defRPr/>
            </a:pPr>
            <a:r>
              <a:rPr lang="en-US">
                <a:noFill/>
              </a:rPr>
              <a:t> </a:t>
            </a:r>
          </a:p>
        </p:txBody>
      </p:sp>
      <p:pic>
        <p:nvPicPr>
          <p:cNvPr id="30728" name="Picture 2" descr="https://chiefauditexecutive.files.wordpress.com/2015/02/co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4627563"/>
            <a:ext cx="1295400"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578850" cy="1143000"/>
          </a:xfrm>
        </p:spPr>
        <p:txBody>
          <a:bodyPr/>
          <a:lstStyle/>
          <a:p>
            <a:r>
              <a:rPr lang="en-US" altLang="en-US" sz="2800" dirty="0" smtClean="0">
                <a:solidFill>
                  <a:srgbClr val="D60093"/>
                </a:solidFill>
              </a:rPr>
              <a:t>Dependent Events: </a:t>
            </a:r>
            <a:r>
              <a:rPr lang="en-US" sz="2800" dirty="0"/>
              <a:t>the occurrence of one event does </a:t>
            </a:r>
            <a:r>
              <a:rPr lang="en-US" sz="2800" dirty="0" smtClean="0"/>
              <a:t>affect </a:t>
            </a:r>
            <a:r>
              <a:rPr lang="en-US" sz="2800" dirty="0"/>
              <a:t>the probability of occurrence of the other</a:t>
            </a:r>
            <a:endParaRPr lang="en-US" altLang="en-US" sz="2800" dirty="0" smtClean="0">
              <a:solidFill>
                <a:srgbClr val="D60093"/>
              </a:solidFill>
            </a:endParaRPr>
          </a:p>
        </p:txBody>
      </p:sp>
      <p:sp>
        <p:nvSpPr>
          <p:cNvPr id="30723" name="Rectangle 3"/>
          <p:cNvSpPr>
            <a:spLocks noGrp="1" noChangeArrowheads="1"/>
          </p:cNvSpPr>
          <p:nvPr>
            <p:ph type="body" idx="1"/>
          </p:nvPr>
        </p:nvSpPr>
        <p:spPr>
          <a:xfrm>
            <a:off x="457200" y="1600200"/>
            <a:ext cx="8229600" cy="1900238"/>
          </a:xfrm>
        </p:spPr>
        <p:txBody>
          <a:bodyPr/>
          <a:lstStyle/>
          <a:p>
            <a:r>
              <a:rPr lang="en-US" altLang="en-US" dirty="0" smtClean="0"/>
              <a:t>Three </a:t>
            </a:r>
            <a:r>
              <a:rPr lang="en-US" altLang="en-US" dirty="0"/>
              <a:t>cards are chosen at random from a deck of 52 cards without replacement. What is the probability of choosing 3 aces?</a:t>
            </a:r>
            <a:endParaRPr lang="en-US" altLang="en-US" dirty="0" smtClean="0"/>
          </a:p>
        </p:txBody>
      </p:sp>
      <p:pic>
        <p:nvPicPr>
          <p:cNvPr id="5" name="Picture 4"/>
          <p:cNvPicPr>
            <a:picLocks noChangeAspect="1"/>
          </p:cNvPicPr>
          <p:nvPr/>
        </p:nvPicPr>
        <p:blipFill rotWithShape="1">
          <a:blip r:embed="rId2"/>
          <a:srcRect b="9811"/>
          <a:stretch/>
        </p:blipFill>
        <p:spPr>
          <a:xfrm>
            <a:off x="6444208" y="4452181"/>
            <a:ext cx="2365029" cy="1611240"/>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323528" y="4797152"/>
                <a:ext cx="5016630" cy="549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NZ" b="0" i="0" smtClean="0">
                          <a:latin typeface="Cambria Math" panose="02040503050406030204" pitchFamily="18" charset="0"/>
                        </a:rPr>
                        <m:t>P</m:t>
                      </m:r>
                      <m:d>
                        <m:dPr>
                          <m:ctrlPr>
                            <a:rPr lang="en-NZ" b="0" i="1" smtClean="0">
                              <a:latin typeface="Cambria Math" panose="02040503050406030204" pitchFamily="18" charset="0"/>
                            </a:rPr>
                          </m:ctrlPr>
                        </m:dPr>
                        <m:e>
                          <m:r>
                            <a:rPr lang="en-NZ" b="0" i="0" smtClean="0">
                              <a:latin typeface="Cambria Math" panose="02040503050406030204" pitchFamily="18" charset="0"/>
                            </a:rPr>
                            <m:t>3 </m:t>
                          </m:r>
                          <m:r>
                            <m:rPr>
                              <m:sty m:val="p"/>
                            </m:rPr>
                            <a:rPr lang="en-NZ" b="0" i="0" smtClean="0">
                              <a:latin typeface="Cambria Math" panose="02040503050406030204" pitchFamily="18" charset="0"/>
                            </a:rPr>
                            <m:t>aces</m:t>
                          </m:r>
                        </m:e>
                      </m:d>
                      <m:r>
                        <a:rPr lang="en-NZ" b="0" i="1" smtClean="0">
                          <a:latin typeface="Cambria Math" panose="02040503050406030204" pitchFamily="18" charset="0"/>
                        </a:rPr>
                        <m:t>=</m:t>
                      </m:r>
                      <m:f>
                        <m:fPr>
                          <m:ctrlPr>
                            <a:rPr lang="en-NZ" b="0" i="1" smtClean="0">
                              <a:latin typeface="Cambria Math" panose="02040503050406030204" pitchFamily="18" charset="0"/>
                            </a:rPr>
                          </m:ctrlPr>
                        </m:fPr>
                        <m:num>
                          <m:r>
                            <a:rPr lang="en-NZ" b="0" i="1" smtClean="0">
                              <a:latin typeface="Cambria Math" panose="02040503050406030204" pitchFamily="18" charset="0"/>
                            </a:rPr>
                            <m:t>4</m:t>
                          </m:r>
                        </m:num>
                        <m:den>
                          <m:r>
                            <a:rPr lang="en-NZ" b="0" i="1" smtClean="0">
                              <a:latin typeface="Cambria Math" panose="02040503050406030204" pitchFamily="18" charset="0"/>
                            </a:rPr>
                            <m:t>52</m:t>
                          </m:r>
                        </m:den>
                      </m:f>
                      <m:r>
                        <a:rPr lang="en-NZ" b="0" i="1" smtClean="0">
                          <a:latin typeface="Cambria Math" panose="02040503050406030204" pitchFamily="18" charset="0"/>
                          <a:ea typeface="Cambria Math" panose="02040503050406030204" pitchFamily="18" charset="0"/>
                        </a:rPr>
                        <m:t>×</m:t>
                      </m:r>
                      <m:f>
                        <m:fPr>
                          <m:ctrlPr>
                            <a:rPr lang="en-NZ" b="0" i="1" smtClean="0">
                              <a:latin typeface="Cambria Math" panose="02040503050406030204" pitchFamily="18" charset="0"/>
                              <a:ea typeface="Cambria Math" panose="02040503050406030204" pitchFamily="18" charset="0"/>
                            </a:rPr>
                          </m:ctrlPr>
                        </m:fPr>
                        <m:num>
                          <m:r>
                            <a:rPr lang="en-NZ" b="0" i="1" smtClean="0">
                              <a:latin typeface="Cambria Math" panose="02040503050406030204" pitchFamily="18" charset="0"/>
                              <a:ea typeface="Cambria Math" panose="02040503050406030204" pitchFamily="18" charset="0"/>
                            </a:rPr>
                            <m:t>3</m:t>
                          </m:r>
                        </m:num>
                        <m:den>
                          <m:r>
                            <a:rPr lang="en-NZ" b="0" i="1" smtClean="0">
                              <a:latin typeface="Cambria Math" panose="02040503050406030204" pitchFamily="18" charset="0"/>
                              <a:ea typeface="Cambria Math" panose="02040503050406030204" pitchFamily="18" charset="0"/>
                            </a:rPr>
                            <m:t>51</m:t>
                          </m:r>
                        </m:den>
                      </m:f>
                      <m:r>
                        <a:rPr lang="en-NZ" b="0" i="1" smtClean="0">
                          <a:latin typeface="Cambria Math" panose="02040503050406030204" pitchFamily="18" charset="0"/>
                          <a:ea typeface="Cambria Math" panose="02040503050406030204" pitchFamily="18" charset="0"/>
                        </a:rPr>
                        <m:t>×</m:t>
                      </m:r>
                      <m:f>
                        <m:fPr>
                          <m:ctrlPr>
                            <a:rPr lang="en-NZ" b="0" i="1" smtClean="0">
                              <a:latin typeface="Cambria Math" panose="02040503050406030204" pitchFamily="18" charset="0"/>
                              <a:ea typeface="Cambria Math" panose="02040503050406030204" pitchFamily="18" charset="0"/>
                            </a:rPr>
                          </m:ctrlPr>
                        </m:fPr>
                        <m:num>
                          <m:r>
                            <a:rPr lang="en-NZ" b="0" i="1" smtClean="0">
                              <a:latin typeface="Cambria Math" panose="02040503050406030204" pitchFamily="18" charset="0"/>
                              <a:ea typeface="Cambria Math" panose="02040503050406030204" pitchFamily="18" charset="0"/>
                            </a:rPr>
                            <m:t>2</m:t>
                          </m:r>
                        </m:num>
                        <m:den>
                          <m:r>
                            <a:rPr lang="en-NZ" b="0" i="1" smtClean="0">
                              <a:latin typeface="Cambria Math" panose="02040503050406030204" pitchFamily="18" charset="0"/>
                              <a:ea typeface="Cambria Math" panose="02040503050406030204" pitchFamily="18" charset="0"/>
                            </a:rPr>
                            <m:t>50</m:t>
                          </m:r>
                        </m:den>
                      </m:f>
                      <m:r>
                        <a:rPr lang="en-NZ" b="0" i="1" smtClean="0">
                          <a:latin typeface="Cambria Math" panose="02040503050406030204" pitchFamily="18" charset="0"/>
                          <a:ea typeface="Cambria Math" panose="02040503050406030204" pitchFamily="18" charset="0"/>
                        </a:rPr>
                        <m:t>=</m:t>
                      </m:r>
                      <m:f>
                        <m:fPr>
                          <m:ctrlPr>
                            <a:rPr lang="en-NZ" b="0" i="1" smtClean="0">
                              <a:latin typeface="Cambria Math" panose="02040503050406030204" pitchFamily="18" charset="0"/>
                              <a:ea typeface="Cambria Math" panose="02040503050406030204" pitchFamily="18" charset="0"/>
                            </a:rPr>
                          </m:ctrlPr>
                        </m:fPr>
                        <m:num>
                          <m:r>
                            <a:rPr lang="en-NZ" b="0" i="1" smtClean="0">
                              <a:latin typeface="Cambria Math" panose="02040503050406030204" pitchFamily="18" charset="0"/>
                              <a:ea typeface="Cambria Math" panose="02040503050406030204" pitchFamily="18" charset="0"/>
                            </a:rPr>
                            <m:t>24</m:t>
                          </m:r>
                        </m:num>
                        <m:den>
                          <m:r>
                            <a:rPr lang="en-NZ" b="0" i="1" smtClean="0">
                              <a:latin typeface="Cambria Math" panose="02040503050406030204" pitchFamily="18" charset="0"/>
                              <a:ea typeface="Cambria Math" panose="02040503050406030204" pitchFamily="18" charset="0"/>
                            </a:rPr>
                            <m:t>132,600</m:t>
                          </m:r>
                        </m:den>
                      </m:f>
                      <m:r>
                        <a:rPr lang="en-NZ" b="0" i="1" smtClean="0">
                          <a:latin typeface="Cambria Math" panose="02040503050406030204" pitchFamily="18" charset="0"/>
                          <a:ea typeface="Cambria Math" panose="02040503050406030204" pitchFamily="18" charset="0"/>
                        </a:rPr>
                        <m:t>=0.00018</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23528" y="4797152"/>
                <a:ext cx="5016630" cy="54970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5539" y="5450625"/>
                <a:ext cx="5472608" cy="6127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NZ" smtClean="0">
                          <a:latin typeface="Cambria Math" panose="02040503050406030204" pitchFamily="18" charset="0"/>
                        </a:rPr>
                        <m:t>P</m:t>
                      </m:r>
                      <m:d>
                        <m:dPr>
                          <m:ctrlPr>
                            <a:rPr lang="en-NZ" i="1">
                              <a:latin typeface="Cambria Math" panose="02040503050406030204" pitchFamily="18" charset="0"/>
                            </a:rPr>
                          </m:ctrlPr>
                        </m:dPr>
                        <m:e>
                          <m:r>
                            <a:rPr lang="en-NZ">
                              <a:latin typeface="Cambria Math" panose="02040503050406030204" pitchFamily="18" charset="0"/>
                            </a:rPr>
                            <m:t>3 </m:t>
                          </m:r>
                          <m:r>
                            <m:rPr>
                              <m:sty m:val="p"/>
                            </m:rPr>
                            <a:rPr lang="en-NZ">
                              <a:latin typeface="Cambria Math" panose="02040503050406030204" pitchFamily="18" charset="0"/>
                            </a:rPr>
                            <m:t>aces</m:t>
                          </m:r>
                        </m:e>
                      </m:d>
                      <m:r>
                        <a:rPr lang="en-NZ" i="1" smtClean="0">
                          <a:latin typeface="Cambria Math"/>
                          <a:ea typeface="Cambria Math"/>
                        </a:rPr>
                        <m:t>≠</m:t>
                      </m:r>
                      <m:f>
                        <m:fPr>
                          <m:ctrlPr>
                            <a:rPr lang="en-NZ" i="1">
                              <a:latin typeface="Cambria Math" panose="02040503050406030204" pitchFamily="18" charset="0"/>
                            </a:rPr>
                          </m:ctrlPr>
                        </m:fPr>
                        <m:num>
                          <m:r>
                            <a:rPr lang="en-NZ" i="1">
                              <a:latin typeface="Cambria Math" panose="02040503050406030204" pitchFamily="18" charset="0"/>
                            </a:rPr>
                            <m:t>4</m:t>
                          </m:r>
                        </m:num>
                        <m:den>
                          <m:r>
                            <a:rPr lang="en-NZ" i="1">
                              <a:latin typeface="Cambria Math" panose="02040503050406030204" pitchFamily="18" charset="0"/>
                            </a:rPr>
                            <m:t>52</m:t>
                          </m:r>
                        </m:den>
                      </m:f>
                      <m:r>
                        <a:rPr lang="en-NZ" i="1">
                          <a:latin typeface="Cambria Math" panose="02040503050406030204" pitchFamily="18" charset="0"/>
                          <a:ea typeface="Cambria Math" panose="02040503050406030204" pitchFamily="18" charset="0"/>
                        </a:rPr>
                        <m:t>×</m:t>
                      </m:r>
                      <m:f>
                        <m:fPr>
                          <m:ctrlPr>
                            <a:rPr lang="en-NZ" i="1">
                              <a:latin typeface="Cambria Math" panose="02040503050406030204" pitchFamily="18" charset="0"/>
                            </a:rPr>
                          </m:ctrlPr>
                        </m:fPr>
                        <m:num>
                          <m:r>
                            <a:rPr lang="en-NZ" i="1">
                              <a:latin typeface="Cambria Math" panose="02040503050406030204" pitchFamily="18" charset="0"/>
                            </a:rPr>
                            <m:t>4</m:t>
                          </m:r>
                        </m:num>
                        <m:den>
                          <m:r>
                            <a:rPr lang="en-NZ" i="1">
                              <a:latin typeface="Cambria Math" panose="02040503050406030204" pitchFamily="18" charset="0"/>
                            </a:rPr>
                            <m:t>52</m:t>
                          </m:r>
                        </m:den>
                      </m:f>
                      <m:r>
                        <a:rPr lang="en-NZ" i="1">
                          <a:latin typeface="Cambria Math" panose="02040503050406030204" pitchFamily="18" charset="0"/>
                          <a:ea typeface="Cambria Math" panose="02040503050406030204" pitchFamily="18" charset="0"/>
                        </a:rPr>
                        <m:t>×</m:t>
                      </m:r>
                      <m:f>
                        <m:fPr>
                          <m:ctrlPr>
                            <a:rPr lang="en-NZ" i="1">
                              <a:latin typeface="Cambria Math" panose="02040503050406030204" pitchFamily="18" charset="0"/>
                            </a:rPr>
                          </m:ctrlPr>
                        </m:fPr>
                        <m:num>
                          <m:r>
                            <a:rPr lang="en-NZ" i="1">
                              <a:latin typeface="Cambria Math" panose="02040503050406030204" pitchFamily="18" charset="0"/>
                            </a:rPr>
                            <m:t>4</m:t>
                          </m:r>
                        </m:num>
                        <m:den>
                          <m:r>
                            <a:rPr lang="en-NZ" i="1">
                              <a:latin typeface="Cambria Math" panose="02040503050406030204" pitchFamily="18" charset="0"/>
                            </a:rPr>
                            <m:t>52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64</m:t>
                          </m:r>
                        </m:num>
                        <m:den>
                          <m:r>
                            <a:rPr lang="en-US" i="1">
                              <a:latin typeface="Cambria Math" panose="02040503050406030204" pitchFamily="18" charset="0"/>
                            </a:rPr>
                            <m:t>140608</m:t>
                          </m:r>
                        </m:den>
                      </m:f>
                      <m:r>
                        <a:rPr lang="en-US" b="0" i="1" smtClean="0">
                          <a:latin typeface="Cambria Math" panose="02040503050406030204" pitchFamily="18" charset="0"/>
                        </a:rPr>
                        <m:t>=0.00046</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95539" y="5450625"/>
                <a:ext cx="5472608" cy="6127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21290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Oval 3"/>
          <p:cNvSpPr>
            <a:spLocks noChangeArrowheads="1"/>
          </p:cNvSpPr>
          <p:nvPr/>
        </p:nvSpPr>
        <p:spPr bwMode="auto">
          <a:xfrm>
            <a:off x="539750" y="1916113"/>
            <a:ext cx="1225550" cy="1152525"/>
          </a:xfrm>
          <a:prstGeom prst="ellipse">
            <a:avLst/>
          </a:prstGeom>
          <a:solidFill>
            <a:srgbClr val="D60093"/>
          </a:solidFill>
          <a:ln w="12700" cap="sq">
            <a:solidFill>
              <a:srgbClr val="FFCCFF"/>
            </a:solidFill>
            <a:round/>
            <a:headEnd type="none" w="sm" len="sm"/>
            <a:tailEnd type="none" w="sm" len="sm"/>
          </a:ln>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3600">
                <a:solidFill>
                  <a:srgbClr val="000066"/>
                </a:solidFill>
                <a:latin typeface="Arial Black" pitchFamily="34" charset="0"/>
              </a:rPr>
              <a:t>P(A)</a:t>
            </a:r>
          </a:p>
        </p:txBody>
      </p:sp>
      <p:sp>
        <p:nvSpPr>
          <p:cNvPr id="26627" name="Text Box 5"/>
          <p:cNvSpPr txBox="1">
            <a:spLocks noChangeArrowheads="1"/>
          </p:cNvSpPr>
          <p:nvPr/>
        </p:nvSpPr>
        <p:spPr bwMode="auto">
          <a:xfrm>
            <a:off x="468313" y="895350"/>
            <a:ext cx="8675687" cy="830263"/>
          </a:xfrm>
          <a:prstGeom prst="rect">
            <a:avLst/>
          </a:prstGeom>
          <a:noFill/>
          <a:ln>
            <a:noFill/>
          </a:ln>
        </p:spPr>
        <p:txBody>
          <a:bodyPr>
            <a:spAutoFit/>
          </a:bodyPr>
          <a:lstStyle>
            <a:lvl1pPr eaLnBrk="0" hangingPunct="0">
              <a:defRPr b="1" baseline="30000">
                <a:solidFill>
                  <a:schemeClr val="tx1"/>
                </a:solidFill>
                <a:latin typeface="Arial Black" pitchFamily="34" charset="0"/>
                <a:cs typeface="Arial" pitchFamily="34" charset="0"/>
              </a:defRPr>
            </a:lvl1pPr>
            <a:lvl2pPr marL="742950" indent="-285750" eaLnBrk="0" hangingPunct="0">
              <a:defRPr b="1" baseline="30000">
                <a:solidFill>
                  <a:schemeClr val="tx1"/>
                </a:solidFill>
                <a:latin typeface="Arial Black" pitchFamily="34" charset="0"/>
                <a:cs typeface="Arial" pitchFamily="34" charset="0"/>
              </a:defRPr>
            </a:lvl2pPr>
            <a:lvl3pPr marL="1143000" indent="-228600" eaLnBrk="0" hangingPunct="0">
              <a:defRPr b="1" baseline="30000">
                <a:solidFill>
                  <a:schemeClr val="tx1"/>
                </a:solidFill>
                <a:latin typeface="Arial Black" pitchFamily="34" charset="0"/>
                <a:cs typeface="Arial" pitchFamily="34" charset="0"/>
              </a:defRPr>
            </a:lvl3pPr>
            <a:lvl4pPr marL="1600200" indent="-228600" eaLnBrk="0" hangingPunct="0">
              <a:defRPr b="1" baseline="30000">
                <a:solidFill>
                  <a:schemeClr val="tx1"/>
                </a:solidFill>
                <a:latin typeface="Arial Black" pitchFamily="34" charset="0"/>
                <a:cs typeface="Arial" pitchFamily="34" charset="0"/>
              </a:defRPr>
            </a:lvl4pPr>
            <a:lvl5pPr marL="2057400" indent="-228600" eaLnBrk="0" hangingPunct="0">
              <a:defRPr b="1" baseline="30000">
                <a:solidFill>
                  <a:schemeClr val="tx1"/>
                </a:solidFill>
                <a:latin typeface="Arial Black" pitchFamily="34" charset="0"/>
                <a:cs typeface="Arial" pitchFamily="34" charset="0"/>
              </a:defRPr>
            </a:lvl5pPr>
            <a:lvl6pPr marL="2514600" indent="-228600" eaLnBrk="0" fontAlgn="base" hangingPunct="0">
              <a:spcBef>
                <a:spcPct val="0"/>
              </a:spcBef>
              <a:spcAft>
                <a:spcPct val="0"/>
              </a:spcAft>
              <a:defRPr b="1" baseline="30000">
                <a:solidFill>
                  <a:schemeClr val="tx1"/>
                </a:solidFill>
                <a:latin typeface="Arial Black" pitchFamily="34" charset="0"/>
                <a:cs typeface="Arial" pitchFamily="34" charset="0"/>
              </a:defRPr>
            </a:lvl6pPr>
            <a:lvl7pPr marL="2971800" indent="-228600" eaLnBrk="0" fontAlgn="base" hangingPunct="0">
              <a:spcBef>
                <a:spcPct val="0"/>
              </a:spcBef>
              <a:spcAft>
                <a:spcPct val="0"/>
              </a:spcAft>
              <a:defRPr b="1" baseline="30000">
                <a:solidFill>
                  <a:schemeClr val="tx1"/>
                </a:solidFill>
                <a:latin typeface="Arial Black" pitchFamily="34" charset="0"/>
                <a:cs typeface="Arial" pitchFamily="34" charset="0"/>
              </a:defRPr>
            </a:lvl7pPr>
            <a:lvl8pPr marL="3429000" indent="-228600" eaLnBrk="0" fontAlgn="base" hangingPunct="0">
              <a:spcBef>
                <a:spcPct val="0"/>
              </a:spcBef>
              <a:spcAft>
                <a:spcPct val="0"/>
              </a:spcAft>
              <a:defRPr b="1" baseline="30000">
                <a:solidFill>
                  <a:schemeClr val="tx1"/>
                </a:solidFill>
                <a:latin typeface="Arial Black" pitchFamily="34" charset="0"/>
                <a:cs typeface="Arial" pitchFamily="34" charset="0"/>
              </a:defRPr>
            </a:lvl8pPr>
            <a:lvl9pPr marL="3886200" indent="-228600" eaLnBrk="0" fontAlgn="base" hangingPunct="0">
              <a:spcBef>
                <a:spcPct val="0"/>
              </a:spcBef>
              <a:spcAft>
                <a:spcPct val="0"/>
              </a:spcAft>
              <a:defRPr b="1" baseline="30000">
                <a:solidFill>
                  <a:schemeClr val="tx1"/>
                </a:solidFill>
                <a:latin typeface="Arial Black" pitchFamily="34" charset="0"/>
                <a:cs typeface="Arial" pitchFamily="34" charset="0"/>
              </a:defRPr>
            </a:lvl9pPr>
          </a:lstStyle>
          <a:p>
            <a:pPr eaLnBrk="1" hangingPunct="1">
              <a:spcBef>
                <a:spcPct val="50000"/>
              </a:spcBef>
              <a:defRPr/>
            </a:pPr>
            <a:r>
              <a:rPr lang="en-US" altLang="en-US" sz="2400" b="0" baseline="0" dirty="0" smtClean="0">
                <a:latin typeface="+mn-lt"/>
              </a:rPr>
              <a:t>A and B are </a:t>
            </a:r>
            <a:r>
              <a:rPr lang="en-US" altLang="en-US" sz="2400" b="0" baseline="0" dirty="0" smtClean="0">
                <a:solidFill>
                  <a:srgbClr val="D60093"/>
                </a:solidFill>
                <a:latin typeface="+mn-lt"/>
              </a:rPr>
              <a:t>mutually exclusive</a:t>
            </a:r>
            <a:r>
              <a:rPr lang="en-US" altLang="en-US" sz="2400" b="0" baseline="0" dirty="0" smtClean="0">
                <a:latin typeface="+mn-lt"/>
              </a:rPr>
              <a:t>: The occurrence of one event precludes the occurrence of the other</a:t>
            </a:r>
          </a:p>
        </p:txBody>
      </p:sp>
      <p:sp>
        <p:nvSpPr>
          <p:cNvPr id="31748" name="Oval 7"/>
          <p:cNvSpPr>
            <a:spLocks noChangeArrowheads="1"/>
          </p:cNvSpPr>
          <p:nvPr/>
        </p:nvSpPr>
        <p:spPr bwMode="auto">
          <a:xfrm>
            <a:off x="2124075" y="1890713"/>
            <a:ext cx="1223963" cy="1177925"/>
          </a:xfrm>
          <a:prstGeom prst="ellipse">
            <a:avLst/>
          </a:prstGeom>
          <a:solidFill>
            <a:srgbClr val="99FF99"/>
          </a:solidFill>
          <a:ln w="12700" cap="sq">
            <a:solidFill>
              <a:srgbClr val="FFCCFF"/>
            </a:solidFill>
            <a:round/>
            <a:headEnd type="none" w="sm" len="sm"/>
            <a:tailEnd type="none" w="sm" len="sm"/>
          </a:ln>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3600">
                <a:solidFill>
                  <a:srgbClr val="000066"/>
                </a:solidFill>
                <a:latin typeface="Arial Black" pitchFamily="34" charset="0"/>
              </a:rPr>
              <a:t>P(B)</a:t>
            </a:r>
          </a:p>
        </p:txBody>
      </p:sp>
      <p:sp>
        <p:nvSpPr>
          <p:cNvPr id="31749" name="Text Box 8"/>
          <p:cNvSpPr txBox="1">
            <a:spLocks noChangeArrowheads="1"/>
          </p:cNvSpPr>
          <p:nvPr/>
        </p:nvSpPr>
        <p:spPr bwMode="auto">
          <a:xfrm>
            <a:off x="3563938" y="2220913"/>
            <a:ext cx="5184775" cy="400050"/>
          </a:xfrm>
          <a:prstGeom prst="rect">
            <a:avLst/>
          </a:prstGeom>
          <a:solidFill>
            <a:srgbClr val="A5EEFD"/>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50000"/>
              </a:spcBef>
              <a:buFontTx/>
              <a:buNone/>
            </a:pPr>
            <a:r>
              <a:rPr lang="en-US" altLang="en-US" sz="2000" b="1">
                <a:solidFill>
                  <a:srgbClr val="3C3CB6"/>
                </a:solidFill>
                <a:latin typeface="Arial Black" pitchFamily="34" charset="0"/>
              </a:rPr>
              <a:t>P(A OR B) = P(A </a:t>
            </a:r>
            <a:r>
              <a:rPr lang="en-US" altLang="en-US" sz="2000" b="1">
                <a:solidFill>
                  <a:srgbClr val="3C3CB6"/>
                </a:solidFill>
              </a:rPr>
              <a:t>U </a:t>
            </a:r>
            <a:r>
              <a:rPr lang="en-US" altLang="en-US" sz="2000" b="1">
                <a:solidFill>
                  <a:srgbClr val="3C3CB6"/>
                </a:solidFill>
                <a:latin typeface="Arial Black" pitchFamily="34" charset="0"/>
              </a:rPr>
              <a:t>B) = P(A) + P(B)</a:t>
            </a:r>
          </a:p>
        </p:txBody>
      </p:sp>
      <p:sp>
        <p:nvSpPr>
          <p:cNvPr id="7" name="Rectangle 3"/>
          <p:cNvSpPr txBox="1">
            <a:spLocks noChangeArrowheads="1"/>
          </p:cNvSpPr>
          <p:nvPr/>
        </p:nvSpPr>
        <p:spPr>
          <a:xfrm>
            <a:off x="196850" y="88900"/>
            <a:ext cx="8893175" cy="8397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182563" indent="-182563" algn="ctr" eaLnBrk="1" hangingPunct="1">
              <a:buFontTx/>
              <a:buNone/>
              <a:defRPr/>
            </a:pPr>
            <a:r>
              <a:rPr lang="en-US" altLang="en-US" b="1" kern="0" dirty="0" smtClean="0">
                <a:solidFill>
                  <a:srgbClr val="D60093"/>
                </a:solidFill>
              </a:rPr>
              <a:t>Addition rule with mutually exclusive events</a:t>
            </a:r>
          </a:p>
          <a:p>
            <a:pPr marL="182563" indent="-182563" algn="ctr" eaLnBrk="1" hangingPunct="1">
              <a:buFontTx/>
              <a:buNone/>
              <a:defRPr/>
            </a:pPr>
            <a:endParaRPr lang="en-US" altLang="en-US" kern="0" dirty="0" smtClean="0"/>
          </a:p>
          <a:p>
            <a:pPr marL="182563" indent="-182563" algn="ctr" eaLnBrk="1" hangingPunct="1">
              <a:buFontTx/>
              <a:buNone/>
              <a:defRPr/>
            </a:pPr>
            <a:endParaRPr lang="en-US" altLang="en-US" b="1" kern="0" dirty="0" smtClean="0">
              <a:solidFill>
                <a:schemeClr val="hlink"/>
              </a:solidFill>
            </a:endParaRPr>
          </a:p>
        </p:txBody>
      </p:sp>
      <p:sp>
        <p:nvSpPr>
          <p:cNvPr id="9" name="Rectangle 3"/>
          <p:cNvSpPr txBox="1">
            <a:spLocks noChangeArrowheads="1"/>
          </p:cNvSpPr>
          <p:nvPr/>
        </p:nvSpPr>
        <p:spPr>
          <a:xfrm>
            <a:off x="323850" y="3141663"/>
            <a:ext cx="8928100" cy="10795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FontTx/>
              <a:buNone/>
              <a:defRPr/>
            </a:pPr>
            <a:r>
              <a:rPr lang="en-US" altLang="en-US" sz="2400" kern="0" dirty="0" smtClean="0">
                <a:sym typeface="Symbol" pitchFamily="18" charset="2"/>
              </a:rPr>
              <a:t>The probability of being either blood type O or blood type A:</a:t>
            </a:r>
          </a:p>
          <a:p>
            <a:pPr marL="0" indent="0" eaLnBrk="1" hangingPunct="1">
              <a:buFontTx/>
              <a:buNone/>
              <a:defRPr/>
            </a:pPr>
            <a:r>
              <a:rPr lang="en-US" altLang="en-US" sz="2400" kern="0" dirty="0" smtClean="0">
                <a:sym typeface="Symbol" pitchFamily="18" charset="2"/>
              </a:rPr>
              <a:t>P(O U A) = P(O) + P(A) = (40/100)+(35/100) = 0.75</a:t>
            </a:r>
          </a:p>
        </p:txBody>
      </p:sp>
      <p:graphicFrame>
        <p:nvGraphicFramePr>
          <p:cNvPr id="10" name="Group 133"/>
          <p:cNvGraphicFramePr>
            <a:graphicFrameLocks noGrp="1"/>
          </p:cNvGraphicFramePr>
          <p:nvPr/>
        </p:nvGraphicFramePr>
        <p:xfrm>
          <a:off x="2195513" y="4581525"/>
          <a:ext cx="5545136" cy="2160588"/>
        </p:xfrm>
        <a:graphic>
          <a:graphicData uri="http://schemas.openxmlformats.org/drawingml/2006/table">
            <a:tbl>
              <a:tblPr/>
              <a:tblGrid>
                <a:gridCol w="1386612">
                  <a:extLst>
                    <a:ext uri="{9D8B030D-6E8A-4147-A177-3AD203B41FA5}">
                      <a16:colId xmlns:a16="http://schemas.microsoft.com/office/drawing/2014/main" val="20000"/>
                    </a:ext>
                  </a:extLst>
                </a:gridCol>
                <a:gridCol w="1386613">
                  <a:extLst>
                    <a:ext uri="{9D8B030D-6E8A-4147-A177-3AD203B41FA5}">
                      <a16:colId xmlns:a16="http://schemas.microsoft.com/office/drawing/2014/main" val="20001"/>
                    </a:ext>
                  </a:extLst>
                </a:gridCol>
                <a:gridCol w="1385299">
                  <a:extLst>
                    <a:ext uri="{9D8B030D-6E8A-4147-A177-3AD203B41FA5}">
                      <a16:colId xmlns:a16="http://schemas.microsoft.com/office/drawing/2014/main" val="20002"/>
                    </a:ext>
                  </a:extLst>
                </a:gridCol>
                <a:gridCol w="1386612">
                  <a:extLst>
                    <a:ext uri="{9D8B030D-6E8A-4147-A177-3AD203B41FA5}">
                      <a16:colId xmlns:a16="http://schemas.microsoft.com/office/drawing/2014/main" val="20003"/>
                    </a:ext>
                  </a:extLst>
                </a:gridCol>
              </a:tblGrid>
              <a:tr h="627266">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Arial" pitchFamily="34" charset="0"/>
                        </a:rPr>
                        <a:t>Blood Group</a:t>
                      </a: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Males</a:t>
                      </a:r>
                      <a:endParaRPr kumimoji="0" lang="en-US" sz="1400" b="1" i="0" u="none" strike="noStrike" cap="none" normalizeH="0" baseline="0" dirty="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smtClean="0">
                          <a:ln>
                            <a:noFill/>
                          </a:ln>
                          <a:solidFill>
                            <a:schemeClr val="tx1"/>
                          </a:solidFill>
                          <a:effectLst/>
                          <a:latin typeface="Arial Black" pitchFamily="34" charset="0"/>
                          <a:cs typeface="Times New Roman" pitchFamily="18" charset="0"/>
                        </a:rPr>
                        <a:t>Females</a:t>
                      </a:r>
                      <a:endParaRPr kumimoji="0" lang="en-US" sz="1400" b="1" i="0" u="none" strike="noStrike" cap="none" normalizeH="0" baseline="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GB" sz="1400" b="1" i="0" u="none" strike="noStrike" cap="none" normalizeH="0" baseline="0" smtClean="0">
                          <a:ln>
                            <a:noFill/>
                          </a:ln>
                          <a:solidFill>
                            <a:schemeClr val="tx1"/>
                          </a:solidFill>
                          <a:effectLst/>
                          <a:latin typeface="Arial Black" pitchFamily="34" charset="0"/>
                          <a:cs typeface="Arial" pitchFamily="34" charset="0"/>
                        </a:rPr>
                        <a:t>Total</a:t>
                      </a: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4846">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smtClean="0">
                          <a:ln>
                            <a:noFill/>
                          </a:ln>
                          <a:solidFill>
                            <a:schemeClr val="tx1"/>
                          </a:solidFill>
                          <a:effectLst/>
                          <a:latin typeface="Arial Black" pitchFamily="34" charset="0"/>
                          <a:cs typeface="Times New Roman" pitchFamily="18" charset="0"/>
                        </a:rPr>
                        <a:t>O</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1400" b="1" i="0" u="none" strike="noStrike" cap="none" normalizeH="0" baseline="0" smtClean="0">
                          <a:ln>
                            <a:noFill/>
                          </a:ln>
                          <a:solidFill>
                            <a:schemeClr val="tx1"/>
                          </a:solidFill>
                          <a:effectLst/>
                          <a:latin typeface="Arial Black" pitchFamily="34" charset="0"/>
                          <a:cs typeface="Times New Roman" pitchFamily="18" charset="0"/>
                        </a:rPr>
                        <a:t>A</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1400" b="1" i="0" u="none" strike="noStrike" cap="none" normalizeH="0" baseline="0" smtClean="0">
                          <a:ln>
                            <a:noFill/>
                          </a:ln>
                          <a:solidFill>
                            <a:schemeClr val="tx1"/>
                          </a:solidFill>
                          <a:effectLst/>
                          <a:latin typeface="Arial Black" pitchFamily="34" charset="0"/>
                          <a:cs typeface="Times New Roman" pitchFamily="18" charset="0"/>
                        </a:rPr>
                        <a:t>B</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1400" b="1" i="0" u="none" strike="noStrike" cap="none" normalizeH="0" baseline="0" smtClean="0">
                          <a:ln>
                            <a:noFill/>
                          </a:ln>
                          <a:solidFill>
                            <a:schemeClr val="tx1"/>
                          </a:solidFill>
                          <a:effectLst/>
                          <a:latin typeface="Arial Black" pitchFamily="34" charset="0"/>
                          <a:cs typeface="Times New Roman" pitchFamily="18" charset="0"/>
                        </a:rPr>
                        <a:t>AB</a:t>
                      </a:r>
                      <a:endParaRPr kumimoji="0" lang="en-US" sz="1400" b="1" i="0" u="none" strike="noStrike" cap="none" normalizeH="0" baseline="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22</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10</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400" b="1" i="0" u="none" strike="noStrike" cap="none" normalizeH="0" baseline="0" dirty="0" smtClean="0">
                          <a:ln>
                            <a:noFill/>
                          </a:ln>
                          <a:solidFill>
                            <a:schemeClr val="tx1"/>
                          </a:solidFill>
                          <a:effectLst/>
                          <a:latin typeface="Arial Black" pitchFamily="34" charset="0"/>
                          <a:cs typeface="Times New Roman" pitchFamily="18" charset="0"/>
                        </a:rPr>
                        <a:t>10</a:t>
                      </a:r>
                      <a:endParaRPr kumimoji="0" lang="en-US" sz="1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400" b="1" i="0" u="none" strike="noStrike" cap="none" normalizeH="0" baseline="0" dirty="0" smtClean="0">
                          <a:ln>
                            <a:noFill/>
                          </a:ln>
                          <a:solidFill>
                            <a:schemeClr val="tx1"/>
                          </a:solidFill>
                          <a:effectLst/>
                          <a:latin typeface="Arial Black" pitchFamily="34" charset="0"/>
                          <a:cs typeface="Arial" pitchFamily="34" charset="0"/>
                        </a:rPr>
                        <a:t>8</a:t>
                      </a:r>
                      <a:endParaRPr kumimoji="0" lang="en-US" sz="1400" b="1" i="0" u="none" strike="noStrike" cap="none" normalizeH="0" baseline="0" dirty="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NZ" sz="1400" b="1" i="0" u="none" strike="noStrike" cap="none" normalizeH="0" baseline="0" dirty="0" smtClean="0">
                          <a:ln>
                            <a:noFill/>
                          </a:ln>
                          <a:solidFill>
                            <a:schemeClr val="tx1"/>
                          </a:solidFill>
                          <a:effectLst/>
                          <a:latin typeface="Arial Black" pitchFamily="34" charset="0"/>
                          <a:cs typeface="Times New Roman" pitchFamily="18" charset="0"/>
                        </a:rPr>
                        <a:t>18</a:t>
                      </a:r>
                      <a:endParaRPr kumimoji="0" lang="en-US" sz="1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400" b="1" i="0" u="none" strike="noStrike" cap="none" normalizeH="0" baseline="0" dirty="0" smtClean="0">
                          <a:ln>
                            <a:noFill/>
                          </a:ln>
                          <a:solidFill>
                            <a:schemeClr val="tx1"/>
                          </a:solidFill>
                          <a:effectLst/>
                          <a:latin typeface="Arial Black" pitchFamily="34" charset="0"/>
                          <a:cs typeface="Times New Roman" pitchFamily="18" charset="0"/>
                        </a:rPr>
                        <a:t>25</a:t>
                      </a:r>
                      <a:endParaRPr kumimoji="0" lang="en-US" sz="1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400" b="1" i="0" u="none" strike="noStrike" cap="none" normalizeH="0" baseline="0" dirty="0" smtClean="0">
                          <a:ln>
                            <a:noFill/>
                          </a:ln>
                          <a:solidFill>
                            <a:schemeClr val="tx1"/>
                          </a:solidFill>
                          <a:effectLst/>
                          <a:latin typeface="Arial Black" pitchFamily="34" charset="0"/>
                          <a:cs typeface="Times New Roman" pitchFamily="18" charset="0"/>
                        </a:rPr>
                        <a:t>3</a:t>
                      </a:r>
                      <a:endParaRPr kumimoji="0" lang="en-US" sz="1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400" b="1" i="0" u="none" strike="noStrike" cap="none" normalizeH="0" baseline="0" dirty="0" smtClean="0">
                          <a:ln>
                            <a:noFill/>
                          </a:ln>
                          <a:solidFill>
                            <a:schemeClr val="tx1"/>
                          </a:solidFill>
                          <a:effectLst/>
                          <a:latin typeface="Arial Black" pitchFamily="34" charset="0"/>
                          <a:cs typeface="Arial" pitchFamily="34" charset="0"/>
                        </a:rPr>
                        <a:t>4</a:t>
                      </a:r>
                      <a:endParaRPr kumimoji="0" lang="en-US" sz="1400" b="1" i="0" u="none" strike="noStrike" cap="none" normalizeH="0" baseline="0" dirty="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40</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35</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400" b="1" i="0" u="none" strike="noStrike" cap="none" normalizeH="0" baseline="0" dirty="0" smtClean="0">
                          <a:ln>
                            <a:noFill/>
                          </a:ln>
                          <a:solidFill>
                            <a:schemeClr val="tx1"/>
                          </a:solidFill>
                          <a:effectLst/>
                          <a:latin typeface="Arial Black" pitchFamily="34" charset="0"/>
                          <a:cs typeface="Times New Roman" pitchFamily="18" charset="0"/>
                        </a:rPr>
                        <a:t>13</a:t>
                      </a:r>
                      <a:endParaRPr kumimoji="0" lang="en-US" sz="14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12</a:t>
                      </a:r>
                      <a:endParaRPr kumimoji="0" lang="en-US" sz="1400" b="1" i="0" u="none" strike="noStrike" cap="none" normalizeH="0" baseline="0" dirty="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8476">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Total</a:t>
                      </a:r>
                      <a:endParaRPr kumimoji="0" lang="en-US" sz="1400" b="1" i="0" u="none" strike="noStrike" cap="none" normalizeH="0" baseline="0" dirty="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50</a:t>
                      </a:r>
                      <a:endParaRPr kumimoji="0" lang="en-US" sz="1400" b="1" i="0" u="none" strike="noStrike" cap="none" normalizeH="0" baseline="0" dirty="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50</a:t>
                      </a:r>
                      <a:endParaRPr kumimoji="0" lang="en-US" sz="1400" b="1" i="0" u="none" strike="noStrike" cap="none" normalizeH="0" baseline="0" dirty="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400" b="1" i="0" u="none" strike="noStrike" cap="none" normalizeH="0" baseline="0" dirty="0" smtClean="0">
                          <a:ln>
                            <a:noFill/>
                          </a:ln>
                          <a:solidFill>
                            <a:schemeClr val="tx1"/>
                          </a:solidFill>
                          <a:effectLst/>
                          <a:latin typeface="Arial Black" pitchFamily="34" charset="0"/>
                          <a:cs typeface="Times New Roman" pitchFamily="18" charset="0"/>
                        </a:rPr>
                        <a:t>100</a:t>
                      </a:r>
                      <a:endParaRPr kumimoji="0" lang="en-US" sz="1400" b="1" i="0" u="none" strike="noStrike" cap="none" normalizeH="0" baseline="0" dirty="0" smtClean="0">
                        <a:ln>
                          <a:noFill/>
                        </a:ln>
                        <a:solidFill>
                          <a:schemeClr val="tx1"/>
                        </a:solidFill>
                        <a:effectLst/>
                        <a:latin typeface="Arial Black" pitchFamily="34" charset="0"/>
                        <a:cs typeface="Arial" pitchFamily="34" charset="0"/>
                      </a:endParaRPr>
                    </a:p>
                  </a:txBody>
                  <a:tcPr marL="91433" marR="91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val 3"/>
          <p:cNvSpPr>
            <a:spLocks noChangeArrowheads="1"/>
          </p:cNvSpPr>
          <p:nvPr/>
        </p:nvSpPr>
        <p:spPr bwMode="auto">
          <a:xfrm>
            <a:off x="468313" y="1800225"/>
            <a:ext cx="1225550" cy="1152525"/>
          </a:xfrm>
          <a:prstGeom prst="ellipse">
            <a:avLst/>
          </a:prstGeom>
          <a:solidFill>
            <a:srgbClr val="D60093"/>
          </a:solidFill>
          <a:ln w="12700" cap="sq">
            <a:solidFill>
              <a:srgbClr val="FFCCFF"/>
            </a:solidFill>
            <a:round/>
            <a:headEnd type="none" w="sm" len="sm"/>
            <a:tailEnd type="none" w="sm" len="sm"/>
          </a:ln>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2000">
                <a:solidFill>
                  <a:srgbClr val="000066"/>
                </a:solidFill>
                <a:latin typeface="Arial Black" pitchFamily="34" charset="0"/>
              </a:rPr>
              <a:t>P(A)</a:t>
            </a:r>
          </a:p>
        </p:txBody>
      </p:sp>
      <p:sp>
        <p:nvSpPr>
          <p:cNvPr id="26627" name="Text Box 5"/>
          <p:cNvSpPr txBox="1">
            <a:spLocks noChangeArrowheads="1"/>
          </p:cNvSpPr>
          <p:nvPr/>
        </p:nvSpPr>
        <p:spPr bwMode="auto">
          <a:xfrm>
            <a:off x="468313" y="895350"/>
            <a:ext cx="8675687" cy="830263"/>
          </a:xfrm>
          <a:prstGeom prst="rect">
            <a:avLst/>
          </a:prstGeom>
          <a:noFill/>
          <a:ln>
            <a:noFill/>
          </a:ln>
        </p:spPr>
        <p:txBody>
          <a:bodyPr>
            <a:spAutoFit/>
          </a:bodyPr>
          <a:lstStyle>
            <a:lvl1pPr eaLnBrk="0" hangingPunct="0">
              <a:defRPr b="1" baseline="30000">
                <a:solidFill>
                  <a:schemeClr val="tx1"/>
                </a:solidFill>
                <a:latin typeface="Arial Black" pitchFamily="34" charset="0"/>
                <a:cs typeface="Arial" pitchFamily="34" charset="0"/>
              </a:defRPr>
            </a:lvl1pPr>
            <a:lvl2pPr marL="742950" indent="-285750" eaLnBrk="0" hangingPunct="0">
              <a:defRPr b="1" baseline="30000">
                <a:solidFill>
                  <a:schemeClr val="tx1"/>
                </a:solidFill>
                <a:latin typeface="Arial Black" pitchFamily="34" charset="0"/>
                <a:cs typeface="Arial" pitchFamily="34" charset="0"/>
              </a:defRPr>
            </a:lvl2pPr>
            <a:lvl3pPr marL="1143000" indent="-228600" eaLnBrk="0" hangingPunct="0">
              <a:defRPr b="1" baseline="30000">
                <a:solidFill>
                  <a:schemeClr val="tx1"/>
                </a:solidFill>
                <a:latin typeface="Arial Black" pitchFamily="34" charset="0"/>
                <a:cs typeface="Arial" pitchFamily="34" charset="0"/>
              </a:defRPr>
            </a:lvl3pPr>
            <a:lvl4pPr marL="1600200" indent="-228600" eaLnBrk="0" hangingPunct="0">
              <a:defRPr b="1" baseline="30000">
                <a:solidFill>
                  <a:schemeClr val="tx1"/>
                </a:solidFill>
                <a:latin typeface="Arial Black" pitchFamily="34" charset="0"/>
                <a:cs typeface="Arial" pitchFamily="34" charset="0"/>
              </a:defRPr>
            </a:lvl4pPr>
            <a:lvl5pPr marL="2057400" indent="-228600" eaLnBrk="0" hangingPunct="0">
              <a:defRPr b="1" baseline="30000">
                <a:solidFill>
                  <a:schemeClr val="tx1"/>
                </a:solidFill>
                <a:latin typeface="Arial Black" pitchFamily="34" charset="0"/>
                <a:cs typeface="Arial" pitchFamily="34" charset="0"/>
              </a:defRPr>
            </a:lvl5pPr>
            <a:lvl6pPr marL="2514600" indent="-228600" eaLnBrk="0" fontAlgn="base" hangingPunct="0">
              <a:spcBef>
                <a:spcPct val="0"/>
              </a:spcBef>
              <a:spcAft>
                <a:spcPct val="0"/>
              </a:spcAft>
              <a:defRPr b="1" baseline="30000">
                <a:solidFill>
                  <a:schemeClr val="tx1"/>
                </a:solidFill>
                <a:latin typeface="Arial Black" pitchFamily="34" charset="0"/>
                <a:cs typeface="Arial" pitchFamily="34" charset="0"/>
              </a:defRPr>
            </a:lvl6pPr>
            <a:lvl7pPr marL="2971800" indent="-228600" eaLnBrk="0" fontAlgn="base" hangingPunct="0">
              <a:spcBef>
                <a:spcPct val="0"/>
              </a:spcBef>
              <a:spcAft>
                <a:spcPct val="0"/>
              </a:spcAft>
              <a:defRPr b="1" baseline="30000">
                <a:solidFill>
                  <a:schemeClr val="tx1"/>
                </a:solidFill>
                <a:latin typeface="Arial Black" pitchFamily="34" charset="0"/>
                <a:cs typeface="Arial" pitchFamily="34" charset="0"/>
              </a:defRPr>
            </a:lvl7pPr>
            <a:lvl8pPr marL="3429000" indent="-228600" eaLnBrk="0" fontAlgn="base" hangingPunct="0">
              <a:spcBef>
                <a:spcPct val="0"/>
              </a:spcBef>
              <a:spcAft>
                <a:spcPct val="0"/>
              </a:spcAft>
              <a:defRPr b="1" baseline="30000">
                <a:solidFill>
                  <a:schemeClr val="tx1"/>
                </a:solidFill>
                <a:latin typeface="Arial Black" pitchFamily="34" charset="0"/>
                <a:cs typeface="Arial" pitchFamily="34" charset="0"/>
              </a:defRPr>
            </a:lvl8pPr>
            <a:lvl9pPr marL="3886200" indent="-228600" eaLnBrk="0" fontAlgn="base" hangingPunct="0">
              <a:spcBef>
                <a:spcPct val="0"/>
              </a:spcBef>
              <a:spcAft>
                <a:spcPct val="0"/>
              </a:spcAft>
              <a:defRPr b="1" baseline="30000">
                <a:solidFill>
                  <a:schemeClr val="tx1"/>
                </a:solidFill>
                <a:latin typeface="Arial Black" pitchFamily="34" charset="0"/>
                <a:cs typeface="Arial" pitchFamily="34" charset="0"/>
              </a:defRPr>
            </a:lvl9pPr>
          </a:lstStyle>
          <a:p>
            <a:pPr eaLnBrk="1" hangingPunct="1">
              <a:spcBef>
                <a:spcPct val="50000"/>
              </a:spcBef>
              <a:defRPr/>
            </a:pPr>
            <a:r>
              <a:rPr lang="en-US" altLang="en-US" sz="2400" b="0" baseline="0" dirty="0" smtClean="0">
                <a:latin typeface="+mn-lt"/>
              </a:rPr>
              <a:t>A and B are </a:t>
            </a:r>
            <a:r>
              <a:rPr lang="en-US" altLang="en-US" sz="2400" b="0" baseline="0" dirty="0" smtClean="0">
                <a:solidFill>
                  <a:srgbClr val="D60093"/>
                </a:solidFill>
                <a:latin typeface="+mn-lt"/>
              </a:rPr>
              <a:t>not mutually exclusive</a:t>
            </a:r>
            <a:r>
              <a:rPr lang="en-US" altLang="en-US" sz="2400" b="0" baseline="0" dirty="0" smtClean="0">
                <a:latin typeface="+mn-lt"/>
              </a:rPr>
              <a:t>: Can occur together         i.e. Male and smoker</a:t>
            </a:r>
          </a:p>
        </p:txBody>
      </p:sp>
      <p:sp>
        <p:nvSpPr>
          <p:cNvPr id="32772" name="Oval 7"/>
          <p:cNvSpPr>
            <a:spLocks noChangeArrowheads="1"/>
          </p:cNvSpPr>
          <p:nvPr/>
        </p:nvSpPr>
        <p:spPr bwMode="auto">
          <a:xfrm>
            <a:off x="1439863" y="1820863"/>
            <a:ext cx="1223962" cy="1176337"/>
          </a:xfrm>
          <a:prstGeom prst="ellipse">
            <a:avLst/>
          </a:prstGeom>
          <a:solidFill>
            <a:srgbClr val="99FF99"/>
          </a:solidFill>
          <a:ln w="12700" cap="sq">
            <a:solidFill>
              <a:srgbClr val="FFCCFF"/>
            </a:solidFill>
            <a:round/>
            <a:headEnd type="none" w="sm" len="sm"/>
            <a:tailEnd type="none" w="sm" len="sm"/>
          </a:ln>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1800">
                <a:solidFill>
                  <a:srgbClr val="000066"/>
                </a:solidFill>
                <a:latin typeface="Arial Black" pitchFamily="34" charset="0"/>
              </a:rPr>
              <a:t>P(B)</a:t>
            </a:r>
          </a:p>
        </p:txBody>
      </p:sp>
      <p:sp>
        <p:nvSpPr>
          <p:cNvPr id="7" name="Rectangle 3"/>
          <p:cNvSpPr txBox="1">
            <a:spLocks noChangeArrowheads="1"/>
          </p:cNvSpPr>
          <p:nvPr/>
        </p:nvSpPr>
        <p:spPr>
          <a:xfrm>
            <a:off x="196850" y="88900"/>
            <a:ext cx="8893175" cy="8397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182563" indent="-182563" algn="ctr" eaLnBrk="1" hangingPunct="1">
              <a:buFontTx/>
              <a:buNone/>
              <a:defRPr/>
            </a:pPr>
            <a:r>
              <a:rPr lang="en-US" altLang="en-US" sz="2800" b="1" kern="0" dirty="0">
                <a:solidFill>
                  <a:srgbClr val="D60093"/>
                </a:solidFill>
              </a:rPr>
              <a:t>Addition rule with </a:t>
            </a:r>
            <a:r>
              <a:rPr lang="en-US" altLang="en-US" sz="2800" b="1" kern="0" dirty="0" smtClean="0">
                <a:solidFill>
                  <a:srgbClr val="D60093"/>
                </a:solidFill>
              </a:rPr>
              <a:t>not mutually </a:t>
            </a:r>
            <a:r>
              <a:rPr lang="en-US" altLang="en-US" sz="2800" b="1" kern="0" dirty="0">
                <a:solidFill>
                  <a:srgbClr val="D60093"/>
                </a:solidFill>
              </a:rPr>
              <a:t>exclusive </a:t>
            </a:r>
            <a:r>
              <a:rPr lang="en-US" altLang="en-US" sz="2800" b="1" kern="0" dirty="0" smtClean="0">
                <a:solidFill>
                  <a:srgbClr val="D60093"/>
                </a:solidFill>
              </a:rPr>
              <a:t>events</a:t>
            </a:r>
            <a:endParaRPr lang="en-US" altLang="en-US" sz="2800" b="1" kern="0" dirty="0">
              <a:solidFill>
                <a:srgbClr val="D60093"/>
              </a:solidFill>
            </a:endParaRPr>
          </a:p>
        </p:txBody>
      </p:sp>
      <p:sp>
        <p:nvSpPr>
          <p:cNvPr id="32774" name="Rectangle 3"/>
          <p:cNvSpPr txBox="1">
            <a:spLocks noChangeArrowheads="1"/>
          </p:cNvSpPr>
          <p:nvPr/>
        </p:nvSpPr>
        <p:spPr bwMode="auto">
          <a:xfrm>
            <a:off x="261938" y="3213100"/>
            <a:ext cx="88661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buFontTx/>
              <a:buNone/>
            </a:pPr>
            <a:r>
              <a:rPr lang="en-US" altLang="en-US" sz="2400"/>
              <a:t>Two events are not mutually exclusive  </a:t>
            </a:r>
            <a:r>
              <a:rPr lang="en-US" altLang="en-US" sz="1800"/>
              <a:t>(male gender and blood type O).</a:t>
            </a:r>
          </a:p>
          <a:p>
            <a:pPr eaLnBrk="1" hangingPunct="1">
              <a:buFontTx/>
              <a:buNone/>
            </a:pPr>
            <a:r>
              <a:rPr lang="en-US" altLang="en-US" sz="2400"/>
              <a:t>P(M OR O) = P(M)+P(O) – P(M∩O) = 0.50 + 0.40 – .22= 0.68</a:t>
            </a:r>
          </a:p>
        </p:txBody>
      </p:sp>
      <p:sp>
        <p:nvSpPr>
          <p:cNvPr id="32775" name="Text Box 5"/>
          <p:cNvSpPr txBox="1">
            <a:spLocks noChangeArrowheads="1"/>
          </p:cNvSpPr>
          <p:nvPr/>
        </p:nvSpPr>
        <p:spPr bwMode="auto">
          <a:xfrm>
            <a:off x="3005138" y="2124075"/>
            <a:ext cx="5670550" cy="368300"/>
          </a:xfrm>
          <a:prstGeom prst="rect">
            <a:avLst/>
          </a:prstGeom>
          <a:solidFill>
            <a:srgbClr val="A5EEFD"/>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50000"/>
              </a:spcBef>
              <a:buFontTx/>
              <a:buNone/>
            </a:pPr>
            <a:r>
              <a:rPr lang="en-US" altLang="en-US" sz="1800" b="1">
                <a:solidFill>
                  <a:srgbClr val="3C3CB6"/>
                </a:solidFill>
                <a:latin typeface="Arial Black" pitchFamily="34" charset="0"/>
              </a:rPr>
              <a:t>P(A OR B) = P(A </a:t>
            </a:r>
            <a:r>
              <a:rPr lang="en-US" altLang="en-US" sz="1800" b="1">
                <a:solidFill>
                  <a:srgbClr val="3C3CB6"/>
                </a:solidFill>
              </a:rPr>
              <a:t>U </a:t>
            </a:r>
            <a:r>
              <a:rPr lang="en-US" altLang="en-US" sz="1800" b="1">
                <a:solidFill>
                  <a:srgbClr val="3C3CB6"/>
                </a:solidFill>
                <a:latin typeface="Arial Black" pitchFamily="34" charset="0"/>
              </a:rPr>
              <a:t>B) = P(A) + P(B) - P(A ∩ B)</a:t>
            </a:r>
          </a:p>
        </p:txBody>
      </p:sp>
      <p:sp>
        <p:nvSpPr>
          <p:cNvPr id="32776" name="Freeform 9"/>
          <p:cNvSpPr>
            <a:spLocks/>
          </p:cNvSpPr>
          <p:nvPr/>
        </p:nvSpPr>
        <p:spPr bwMode="auto">
          <a:xfrm>
            <a:off x="1547813" y="2051050"/>
            <a:ext cx="103187" cy="679450"/>
          </a:xfrm>
          <a:custGeom>
            <a:avLst/>
            <a:gdLst>
              <a:gd name="T0" fmla="*/ 29461 w 102119"/>
              <a:gd name="T1" fmla="*/ 0 h 680383"/>
              <a:gd name="T2" fmla="*/ 88378 w 102119"/>
              <a:gd name="T3" fmla="*/ 98046 h 680383"/>
              <a:gd name="T4" fmla="*/ 112929 w 102119"/>
              <a:gd name="T5" fmla="*/ 200356 h 680383"/>
              <a:gd name="T6" fmla="*/ 112929 w 102119"/>
              <a:gd name="T7" fmla="*/ 298402 h 680383"/>
              <a:gd name="T8" fmla="*/ 93290 w 102119"/>
              <a:gd name="T9" fmla="*/ 413499 h 680383"/>
              <a:gd name="T10" fmla="*/ 58920 w 102119"/>
              <a:gd name="T11" fmla="*/ 537118 h 680383"/>
              <a:gd name="T12" fmla="*/ 0 w 102119"/>
              <a:gd name="T13" fmla="*/ 669271 h 6803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2119" h="680383">
                <a:moveTo>
                  <a:pt x="26002" y="0"/>
                </a:moveTo>
                <a:cubicBezTo>
                  <a:pt x="45864" y="32863"/>
                  <a:pt x="65726" y="65727"/>
                  <a:pt x="78005" y="99674"/>
                </a:cubicBezTo>
                <a:cubicBezTo>
                  <a:pt x="90284" y="133621"/>
                  <a:pt x="96063" y="169735"/>
                  <a:pt x="99674" y="203682"/>
                </a:cubicBezTo>
                <a:cubicBezTo>
                  <a:pt x="103286" y="237629"/>
                  <a:pt x="102563" y="267242"/>
                  <a:pt x="99674" y="303356"/>
                </a:cubicBezTo>
                <a:cubicBezTo>
                  <a:pt x="96785" y="339470"/>
                  <a:pt x="90284" y="379917"/>
                  <a:pt x="82339" y="420364"/>
                </a:cubicBezTo>
                <a:cubicBezTo>
                  <a:pt x="74394" y="460811"/>
                  <a:pt x="65727" y="502704"/>
                  <a:pt x="52004" y="546040"/>
                </a:cubicBezTo>
                <a:cubicBezTo>
                  <a:pt x="38281" y="589376"/>
                  <a:pt x="5056" y="655103"/>
                  <a:pt x="0" y="680383"/>
                </a:cubicBezTo>
              </a:path>
            </a:pathLst>
          </a:custGeom>
          <a:noFill/>
          <a:ln w="9525"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32777" name="Straight Connector 12"/>
          <p:cNvCxnSpPr>
            <a:cxnSpLocks noChangeShapeType="1"/>
          </p:cNvCxnSpPr>
          <p:nvPr/>
        </p:nvCxnSpPr>
        <p:spPr bwMode="auto">
          <a:xfrm flipV="1">
            <a:off x="1404938" y="2063750"/>
            <a:ext cx="169862" cy="141288"/>
          </a:xfrm>
          <a:prstGeom prst="line">
            <a:avLst/>
          </a:prstGeom>
          <a:noFill/>
          <a:ln w="25400" algn="ctr">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8" name="Straight Connector 18"/>
          <p:cNvCxnSpPr>
            <a:cxnSpLocks noChangeShapeType="1"/>
          </p:cNvCxnSpPr>
          <p:nvPr/>
        </p:nvCxnSpPr>
        <p:spPr bwMode="auto">
          <a:xfrm flipV="1">
            <a:off x="1404938" y="2135188"/>
            <a:ext cx="215900" cy="144462"/>
          </a:xfrm>
          <a:prstGeom prst="line">
            <a:avLst/>
          </a:prstGeom>
          <a:noFill/>
          <a:ln w="25400" algn="ctr">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9" name="Straight Connector 19"/>
          <p:cNvCxnSpPr>
            <a:cxnSpLocks noChangeShapeType="1"/>
          </p:cNvCxnSpPr>
          <p:nvPr/>
        </p:nvCxnSpPr>
        <p:spPr bwMode="auto">
          <a:xfrm flipV="1">
            <a:off x="1404938" y="2208213"/>
            <a:ext cx="215900" cy="142875"/>
          </a:xfrm>
          <a:prstGeom prst="line">
            <a:avLst/>
          </a:prstGeom>
          <a:noFill/>
          <a:ln w="25400" algn="ctr">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0" name="Straight Connector 20"/>
          <p:cNvCxnSpPr>
            <a:cxnSpLocks noChangeShapeType="1"/>
            <a:endCxn id="32776" idx="2"/>
          </p:cNvCxnSpPr>
          <p:nvPr/>
        </p:nvCxnSpPr>
        <p:spPr bwMode="auto">
          <a:xfrm flipV="1">
            <a:off x="1404938" y="2254250"/>
            <a:ext cx="242887" cy="166688"/>
          </a:xfrm>
          <a:prstGeom prst="line">
            <a:avLst/>
          </a:prstGeom>
          <a:noFill/>
          <a:ln w="25400" algn="ctr">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1" name="Straight Connector 21"/>
          <p:cNvCxnSpPr>
            <a:cxnSpLocks noChangeShapeType="1"/>
          </p:cNvCxnSpPr>
          <p:nvPr/>
        </p:nvCxnSpPr>
        <p:spPr bwMode="auto">
          <a:xfrm flipV="1">
            <a:off x="1404938" y="2338388"/>
            <a:ext cx="246062" cy="149225"/>
          </a:xfrm>
          <a:prstGeom prst="line">
            <a:avLst/>
          </a:prstGeom>
          <a:noFill/>
          <a:ln w="25400" algn="ctr">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2" name="Straight Connector 22"/>
          <p:cNvCxnSpPr>
            <a:cxnSpLocks noChangeShapeType="1"/>
          </p:cNvCxnSpPr>
          <p:nvPr/>
        </p:nvCxnSpPr>
        <p:spPr bwMode="auto">
          <a:xfrm flipV="1">
            <a:off x="1404938" y="2425700"/>
            <a:ext cx="215900" cy="141288"/>
          </a:xfrm>
          <a:prstGeom prst="line">
            <a:avLst/>
          </a:prstGeom>
          <a:noFill/>
          <a:ln w="25400" algn="ctr">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3" name="Straight Connector 23"/>
          <p:cNvCxnSpPr>
            <a:cxnSpLocks noChangeShapeType="1"/>
          </p:cNvCxnSpPr>
          <p:nvPr/>
        </p:nvCxnSpPr>
        <p:spPr bwMode="auto">
          <a:xfrm flipV="1">
            <a:off x="1404938" y="2495550"/>
            <a:ext cx="215900" cy="141288"/>
          </a:xfrm>
          <a:prstGeom prst="line">
            <a:avLst/>
          </a:prstGeom>
          <a:noFill/>
          <a:ln w="25400" algn="ctr">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4" name="Straight Connector 24"/>
          <p:cNvCxnSpPr>
            <a:cxnSpLocks noChangeShapeType="1"/>
          </p:cNvCxnSpPr>
          <p:nvPr/>
        </p:nvCxnSpPr>
        <p:spPr bwMode="auto">
          <a:xfrm flipV="1">
            <a:off x="1331913" y="2571750"/>
            <a:ext cx="282575" cy="158750"/>
          </a:xfrm>
          <a:prstGeom prst="line">
            <a:avLst/>
          </a:prstGeom>
          <a:noFill/>
          <a:ln w="25400" algn="ctr">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5" name="Straight Connector 39"/>
          <p:cNvCxnSpPr>
            <a:cxnSpLocks noChangeShapeType="1"/>
          </p:cNvCxnSpPr>
          <p:nvPr/>
        </p:nvCxnSpPr>
        <p:spPr bwMode="auto">
          <a:xfrm flipV="1">
            <a:off x="1265238" y="2695575"/>
            <a:ext cx="282575" cy="160338"/>
          </a:xfrm>
          <a:prstGeom prst="line">
            <a:avLst/>
          </a:prstGeom>
          <a:noFill/>
          <a:ln w="25400" algn="ctr">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8" name="Group 133"/>
          <p:cNvGraphicFramePr>
            <a:graphicFrameLocks noGrp="1"/>
          </p:cNvGraphicFramePr>
          <p:nvPr/>
        </p:nvGraphicFramePr>
        <p:xfrm>
          <a:off x="2339975" y="4683125"/>
          <a:ext cx="4679951" cy="1985963"/>
        </p:xfrm>
        <a:graphic>
          <a:graphicData uri="http://schemas.openxmlformats.org/drawingml/2006/table">
            <a:tbl>
              <a:tblPr/>
              <a:tblGrid>
                <a:gridCol w="1170265">
                  <a:extLst>
                    <a:ext uri="{9D8B030D-6E8A-4147-A177-3AD203B41FA5}">
                      <a16:colId xmlns:a16="http://schemas.microsoft.com/office/drawing/2014/main" val="20000"/>
                    </a:ext>
                  </a:extLst>
                </a:gridCol>
                <a:gridCol w="1170265">
                  <a:extLst>
                    <a:ext uri="{9D8B030D-6E8A-4147-A177-3AD203B41FA5}">
                      <a16:colId xmlns:a16="http://schemas.microsoft.com/office/drawing/2014/main" val="20001"/>
                    </a:ext>
                  </a:extLst>
                </a:gridCol>
                <a:gridCol w="1169156">
                  <a:extLst>
                    <a:ext uri="{9D8B030D-6E8A-4147-A177-3AD203B41FA5}">
                      <a16:colId xmlns:a16="http://schemas.microsoft.com/office/drawing/2014/main" val="20002"/>
                    </a:ext>
                  </a:extLst>
                </a:gridCol>
                <a:gridCol w="1170265">
                  <a:extLst>
                    <a:ext uri="{9D8B030D-6E8A-4147-A177-3AD203B41FA5}">
                      <a16:colId xmlns:a16="http://schemas.microsoft.com/office/drawing/2014/main" val="20003"/>
                    </a:ext>
                  </a:extLst>
                </a:gridCol>
              </a:tblGrid>
              <a:tr h="583792">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Arial" pitchFamily="34" charset="0"/>
                        </a:rPr>
                        <a:t>Blood Group</a:t>
                      </a: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Males</a:t>
                      </a:r>
                      <a:endParaRPr kumimoji="0" lang="en-US" sz="1600" b="1" i="0" u="none" strike="noStrike" cap="none" normalizeH="0" baseline="0" dirty="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smtClean="0">
                          <a:ln>
                            <a:noFill/>
                          </a:ln>
                          <a:solidFill>
                            <a:schemeClr val="tx1"/>
                          </a:solidFill>
                          <a:effectLst/>
                          <a:latin typeface="Arial Black" pitchFamily="34" charset="0"/>
                          <a:cs typeface="Times New Roman" pitchFamily="18" charset="0"/>
                        </a:rPr>
                        <a:t>Females</a:t>
                      </a:r>
                      <a:endParaRPr kumimoji="0" lang="en-US" sz="1600" b="1" i="0" u="none" strike="noStrike" cap="none" normalizeH="0" baseline="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GB" sz="1600" b="1" i="0" u="none" strike="noStrike" cap="none" normalizeH="0" baseline="0" smtClean="0">
                          <a:ln>
                            <a:noFill/>
                          </a:ln>
                          <a:solidFill>
                            <a:schemeClr val="tx1"/>
                          </a:solidFill>
                          <a:effectLst/>
                          <a:latin typeface="Arial Black" pitchFamily="34" charset="0"/>
                          <a:cs typeface="Arial" pitchFamily="34" charset="0"/>
                        </a:rPr>
                        <a:t>Total</a:t>
                      </a: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6877">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smtClean="0">
                          <a:ln>
                            <a:noFill/>
                          </a:ln>
                          <a:solidFill>
                            <a:schemeClr val="tx1"/>
                          </a:solidFill>
                          <a:effectLst/>
                          <a:latin typeface="Arial Black" pitchFamily="34" charset="0"/>
                          <a:cs typeface="Times New Roman" pitchFamily="18" charset="0"/>
                        </a:rPr>
                        <a:t>O</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1600" b="1" i="0" u="none" strike="noStrike" cap="none" normalizeH="0" baseline="0" smtClean="0">
                          <a:ln>
                            <a:noFill/>
                          </a:ln>
                          <a:solidFill>
                            <a:schemeClr val="tx1"/>
                          </a:solidFill>
                          <a:effectLst/>
                          <a:latin typeface="Arial Black" pitchFamily="34" charset="0"/>
                          <a:cs typeface="Times New Roman" pitchFamily="18" charset="0"/>
                        </a:rPr>
                        <a:t>A</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1600" b="1" i="0" u="none" strike="noStrike" cap="none" normalizeH="0" baseline="0" smtClean="0">
                          <a:ln>
                            <a:noFill/>
                          </a:ln>
                          <a:solidFill>
                            <a:schemeClr val="tx1"/>
                          </a:solidFill>
                          <a:effectLst/>
                          <a:latin typeface="Arial Black" pitchFamily="34" charset="0"/>
                          <a:cs typeface="Times New Roman" pitchFamily="18" charset="0"/>
                        </a:rPr>
                        <a:t>B</a:t>
                      </a:r>
                    </a:p>
                    <a:p>
                      <a:pPr marL="0" marR="0" lvl="0" indent="0" algn="l" defTabSz="914400" rtl="0" eaLnBrk="0" fontAlgn="base" latinLnBrk="0" hangingPunct="0">
                        <a:lnSpc>
                          <a:spcPct val="100000"/>
                        </a:lnSpc>
                        <a:spcBef>
                          <a:spcPct val="0"/>
                        </a:spcBef>
                        <a:spcAft>
                          <a:spcPct val="0"/>
                        </a:spcAft>
                        <a:buClr>
                          <a:schemeClr val="hlink"/>
                        </a:buClr>
                        <a:buSzTx/>
                        <a:buFontTx/>
                        <a:buNone/>
                        <a:tabLst/>
                      </a:pPr>
                      <a:r>
                        <a:rPr kumimoji="0" lang="en-US" sz="1600" b="1" i="0" u="none" strike="noStrike" cap="none" normalizeH="0" baseline="0" smtClean="0">
                          <a:ln>
                            <a:noFill/>
                          </a:ln>
                          <a:solidFill>
                            <a:schemeClr val="tx1"/>
                          </a:solidFill>
                          <a:effectLst/>
                          <a:latin typeface="Arial Black" pitchFamily="34" charset="0"/>
                          <a:cs typeface="Times New Roman" pitchFamily="18" charset="0"/>
                        </a:rPr>
                        <a:t>AB</a:t>
                      </a:r>
                      <a:endParaRPr kumimoji="0" lang="en-US" sz="1600" b="1" i="0" u="none" strike="noStrike" cap="none" normalizeH="0" baseline="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22</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10</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600" b="1" i="0" u="none" strike="noStrike" cap="none" normalizeH="0" baseline="0" dirty="0" smtClean="0">
                          <a:ln>
                            <a:noFill/>
                          </a:ln>
                          <a:solidFill>
                            <a:schemeClr val="tx1"/>
                          </a:solidFill>
                          <a:effectLst/>
                          <a:latin typeface="Arial Black" pitchFamily="34" charset="0"/>
                          <a:cs typeface="Times New Roman" pitchFamily="18" charset="0"/>
                        </a:rPr>
                        <a:t>10</a:t>
                      </a:r>
                      <a:endParaRPr kumimoji="0" lang="en-US" sz="16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600" b="1" i="0" u="none" strike="noStrike" cap="none" normalizeH="0" baseline="0" dirty="0" smtClean="0">
                          <a:ln>
                            <a:noFill/>
                          </a:ln>
                          <a:solidFill>
                            <a:schemeClr val="tx1"/>
                          </a:solidFill>
                          <a:effectLst/>
                          <a:latin typeface="Arial Black" pitchFamily="34" charset="0"/>
                          <a:cs typeface="Arial" pitchFamily="34" charset="0"/>
                        </a:rPr>
                        <a:t>8</a:t>
                      </a:r>
                      <a:endParaRPr kumimoji="0" lang="en-US" sz="1600" b="1" i="0" u="none" strike="noStrike" cap="none" normalizeH="0" baseline="0" dirty="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NZ" sz="1600" b="1" i="0" u="none" strike="noStrike" cap="none" normalizeH="0" baseline="0" dirty="0" smtClean="0">
                          <a:ln>
                            <a:noFill/>
                          </a:ln>
                          <a:solidFill>
                            <a:schemeClr val="tx1"/>
                          </a:solidFill>
                          <a:effectLst/>
                          <a:latin typeface="Arial Black" pitchFamily="34" charset="0"/>
                          <a:cs typeface="Times New Roman" pitchFamily="18" charset="0"/>
                        </a:rPr>
                        <a:t>18</a:t>
                      </a:r>
                      <a:endParaRPr kumimoji="0" lang="en-US" sz="16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600" b="1" i="0" u="none" strike="noStrike" cap="none" normalizeH="0" baseline="0" dirty="0" smtClean="0">
                          <a:ln>
                            <a:noFill/>
                          </a:ln>
                          <a:solidFill>
                            <a:schemeClr val="tx1"/>
                          </a:solidFill>
                          <a:effectLst/>
                          <a:latin typeface="Arial Black" pitchFamily="34" charset="0"/>
                          <a:cs typeface="Times New Roman" pitchFamily="18" charset="0"/>
                        </a:rPr>
                        <a:t>25</a:t>
                      </a:r>
                      <a:endParaRPr kumimoji="0" lang="en-US" sz="16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600" b="1" i="0" u="none" strike="noStrike" cap="none" normalizeH="0" baseline="0" dirty="0" smtClean="0">
                          <a:ln>
                            <a:noFill/>
                          </a:ln>
                          <a:solidFill>
                            <a:schemeClr val="tx1"/>
                          </a:solidFill>
                          <a:effectLst/>
                          <a:latin typeface="Arial Black" pitchFamily="34" charset="0"/>
                          <a:cs typeface="Times New Roman" pitchFamily="18" charset="0"/>
                        </a:rPr>
                        <a:t>3</a:t>
                      </a:r>
                      <a:endParaRPr kumimoji="0" lang="en-US" sz="16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600" b="1" i="0" u="none" strike="noStrike" cap="none" normalizeH="0" baseline="0" dirty="0" smtClean="0">
                          <a:ln>
                            <a:noFill/>
                          </a:ln>
                          <a:solidFill>
                            <a:schemeClr val="tx1"/>
                          </a:solidFill>
                          <a:effectLst/>
                          <a:latin typeface="Arial Black" pitchFamily="34" charset="0"/>
                          <a:cs typeface="Arial" pitchFamily="34" charset="0"/>
                        </a:rPr>
                        <a:t>4</a:t>
                      </a:r>
                      <a:endParaRPr kumimoji="0" lang="en-US" sz="1600" b="1" i="0" u="none" strike="noStrike" cap="none" normalizeH="0" baseline="0" dirty="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40</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35</a:t>
                      </a: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NZ" sz="1600" b="1" i="0" u="none" strike="noStrike" cap="none" normalizeH="0" baseline="0" dirty="0" smtClean="0">
                          <a:ln>
                            <a:noFill/>
                          </a:ln>
                          <a:solidFill>
                            <a:schemeClr val="tx1"/>
                          </a:solidFill>
                          <a:effectLst/>
                          <a:latin typeface="Arial Black" pitchFamily="34" charset="0"/>
                          <a:cs typeface="Times New Roman" pitchFamily="18" charset="0"/>
                        </a:rPr>
                        <a:t>13</a:t>
                      </a:r>
                      <a:endParaRPr kumimoji="0" lang="en-US" sz="1600" b="1" i="0" u="none" strike="noStrike" cap="none" normalizeH="0" baseline="0" dirty="0" smtClean="0">
                        <a:ln>
                          <a:noFill/>
                        </a:ln>
                        <a:solidFill>
                          <a:schemeClr val="tx1"/>
                        </a:solidFill>
                        <a:effectLst/>
                        <a:latin typeface="Arial Black"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12</a:t>
                      </a:r>
                      <a:endParaRPr kumimoji="0" lang="en-US" sz="1600" b="1" i="0" u="none" strike="noStrike" cap="none" normalizeH="0" baseline="0" dirty="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94">
                <a:tc>
                  <a:txBody>
                    <a:bodyPr/>
                    <a:lstStyle/>
                    <a:p>
                      <a:pPr marL="0" marR="0" lvl="0" indent="0" algn="l"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Total</a:t>
                      </a:r>
                      <a:endParaRPr kumimoji="0" lang="en-US" sz="1600" b="1" i="0" u="none" strike="noStrike" cap="none" normalizeH="0" baseline="0" dirty="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50</a:t>
                      </a:r>
                      <a:endParaRPr kumimoji="0" lang="en-US" sz="1600" b="1" i="0" u="none" strike="noStrike" cap="none" normalizeH="0" baseline="0" dirty="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50</a:t>
                      </a:r>
                      <a:endParaRPr kumimoji="0" lang="en-US" sz="1600" b="1" i="0" u="none" strike="noStrike" cap="none" normalizeH="0" baseline="0" dirty="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tabLst/>
                      </a:pPr>
                      <a:r>
                        <a:rPr kumimoji="0" lang="en-US" sz="1600" b="1" i="0" u="none" strike="noStrike" cap="none" normalizeH="0" baseline="0" dirty="0" smtClean="0">
                          <a:ln>
                            <a:noFill/>
                          </a:ln>
                          <a:solidFill>
                            <a:schemeClr val="tx1"/>
                          </a:solidFill>
                          <a:effectLst/>
                          <a:latin typeface="Arial Black" pitchFamily="34" charset="0"/>
                          <a:cs typeface="Times New Roman" pitchFamily="18" charset="0"/>
                        </a:rPr>
                        <a:t>100</a:t>
                      </a:r>
                      <a:endParaRPr kumimoji="0" lang="en-US" sz="1600" b="1" i="0" u="none" strike="noStrike" cap="none" normalizeH="0" baseline="0" dirty="0" smtClean="0">
                        <a:ln>
                          <a:noFill/>
                        </a:ln>
                        <a:solidFill>
                          <a:schemeClr val="tx1"/>
                        </a:solidFill>
                        <a:effectLst/>
                        <a:latin typeface="Arial Black" pitchFamily="34" charset="0"/>
                        <a:cs typeface="Arial" pitchFamily="34" charset="0"/>
                      </a:endParaRPr>
                    </a:p>
                  </a:txBody>
                  <a:tcPr marL="91429" marR="91429"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Box 1"/>
          <p:cNvSpPr txBox="1">
            <a:spLocks noChangeArrowheads="1"/>
          </p:cNvSpPr>
          <p:nvPr/>
        </p:nvSpPr>
        <p:spPr bwMode="auto">
          <a:xfrm>
            <a:off x="827584" y="6227264"/>
            <a:ext cx="77768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NZ" altLang="en-US" sz="2400" dirty="0">
                <a:solidFill>
                  <a:srgbClr val="0070C0"/>
                </a:solidFill>
                <a:latin typeface="Tahoma" pitchFamily="34" charset="0"/>
              </a:rPr>
              <a:t>This lecture’s content </a:t>
            </a:r>
            <a:r>
              <a:rPr lang="en-NZ" altLang="en-US" sz="2400" dirty="0" smtClean="0">
                <a:solidFill>
                  <a:srgbClr val="0070C0"/>
                </a:solidFill>
                <a:latin typeface="Tahoma" pitchFamily="34" charset="0"/>
              </a:rPr>
              <a:t>applies to everyday </a:t>
            </a:r>
            <a:r>
              <a:rPr lang="en-NZ" altLang="en-US" sz="2400" dirty="0">
                <a:solidFill>
                  <a:srgbClr val="0070C0"/>
                </a:solidFill>
                <a:latin typeface="Tahoma" pitchFamily="34" charset="0"/>
              </a:rPr>
              <a:t>life </a:t>
            </a:r>
            <a:r>
              <a:rPr lang="en-NZ" altLang="en-US" sz="2400" dirty="0" smtClean="0">
                <a:solidFill>
                  <a:srgbClr val="0070C0"/>
                </a:solidFill>
                <a:latin typeface="Tahoma" pitchFamily="34" charset="0"/>
              </a:rPr>
              <a:t>as well!!!</a:t>
            </a:r>
            <a:endParaRPr lang="en-US" altLang="en-US" sz="2400" dirty="0">
              <a:solidFill>
                <a:srgbClr val="0070C0"/>
              </a:solidFill>
              <a:latin typeface="Tahoma" pitchFamily="34" charset="0"/>
            </a:endParaRPr>
          </a:p>
        </p:txBody>
      </p:sp>
      <p:pic>
        <p:nvPicPr>
          <p:cNvPr id="92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46858"/>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noChangeArrowheads="1"/>
          </p:cNvSpPr>
          <p:nvPr/>
        </p:nvSpPr>
        <p:spPr bwMode="auto">
          <a:xfrm rot="16200000">
            <a:off x="921393" y="3162576"/>
            <a:ext cx="1944022"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smtClean="0"/>
              <a:t>Linear Algebra</a:t>
            </a:r>
            <a:endParaRPr lang="en-US" altLang="en-US" sz="2000" kern="0" dirty="0" smtClean="0"/>
          </a:p>
        </p:txBody>
      </p:sp>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046858"/>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txBox="1">
            <a:spLocks noChangeArrowheads="1"/>
          </p:cNvSpPr>
          <p:nvPr/>
        </p:nvSpPr>
        <p:spPr bwMode="auto">
          <a:xfrm rot="16200000">
            <a:off x="2523069" y="3162576"/>
            <a:ext cx="2664103"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smtClean="0"/>
              <a:t>Probability/Statistics</a:t>
            </a:r>
            <a:endParaRPr lang="en-US" altLang="en-US" sz="2000" kern="0" dirty="0" smtClean="0"/>
          </a:p>
        </p:txBody>
      </p:sp>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046858"/>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3"/>
          <p:cNvSpPr txBox="1">
            <a:spLocks noChangeArrowheads="1"/>
          </p:cNvSpPr>
          <p:nvPr/>
        </p:nvSpPr>
        <p:spPr bwMode="auto">
          <a:xfrm rot="16200000">
            <a:off x="4294669" y="3235883"/>
            <a:ext cx="2664103"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n-NZ" altLang="en-US" sz="1800" kern="0" dirty="0" smtClean="0"/>
              <a:t>Algorithms and         Data Structures</a:t>
            </a:r>
            <a:endParaRPr lang="en-US" altLang="en-US" sz="1800" kern="0" dirty="0" smtClean="0"/>
          </a:p>
        </p:txBody>
      </p:sp>
      <p:pic>
        <p:nvPicPr>
          <p:cNvPr id="922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355998"/>
            <a:ext cx="828092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5"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t="10668"/>
          <a:stretch/>
        </p:blipFill>
        <p:spPr bwMode="auto">
          <a:xfrm>
            <a:off x="107504" y="5013176"/>
            <a:ext cx="8883923" cy="69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Rectangle 2"/>
          <p:cNvSpPr>
            <a:spLocks noGrp="1" noChangeArrowheads="1"/>
          </p:cNvSpPr>
          <p:nvPr>
            <p:ph type="title"/>
          </p:nvPr>
        </p:nvSpPr>
        <p:spPr>
          <a:xfrm>
            <a:off x="1894577" y="692696"/>
            <a:ext cx="5206020" cy="850106"/>
          </a:xfrm>
        </p:spPr>
        <p:txBody>
          <a:bodyPr/>
          <a:lstStyle/>
          <a:p>
            <a:r>
              <a:rPr lang="en-NZ" altLang="en-US" dirty="0" smtClean="0"/>
              <a:t>Machine Learning</a:t>
            </a:r>
            <a:endParaRPr lang="tr-TR" altLang="en-US" dirty="0" smtClean="0"/>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2030459"/>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3"/>
          <p:cNvSpPr txBox="1">
            <a:spLocks noChangeArrowheads="1"/>
          </p:cNvSpPr>
          <p:nvPr/>
        </p:nvSpPr>
        <p:spPr bwMode="auto">
          <a:xfrm rot="16200000">
            <a:off x="6094868" y="3074169"/>
            <a:ext cx="2664103"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smtClean="0"/>
              <a:t>Signal Processing</a:t>
            </a:r>
            <a:endParaRPr lang="en-US" altLang="en-US" sz="2000" kern="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68313" y="2636838"/>
            <a:ext cx="8229600" cy="1143000"/>
          </a:xfrm>
        </p:spPr>
        <p:txBody>
          <a:bodyPr/>
          <a:lstStyle/>
          <a:p>
            <a:r>
              <a:rPr lang="en-NZ" altLang="en-US" b="1" smtClean="0">
                <a:solidFill>
                  <a:srgbClr val="99CC00"/>
                </a:solidFill>
              </a:rPr>
              <a:t>Statistics</a:t>
            </a:r>
            <a:endParaRPr lang="en-US" altLang="en-US" b="1" smtClean="0">
              <a:solidFill>
                <a:srgbClr val="99CC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IE" altLang="en-US" sz="3600" dirty="0" smtClean="0">
                <a:solidFill>
                  <a:srgbClr val="99CC00"/>
                </a:solidFill>
              </a:rPr>
              <a:t>Terminology: Populations &amp; Samples</a:t>
            </a:r>
            <a:endParaRPr lang="en-US" altLang="en-US" sz="3600" dirty="0" smtClean="0">
              <a:solidFill>
                <a:srgbClr val="99CC00"/>
              </a:solidFill>
            </a:endParaRPr>
          </a:p>
        </p:txBody>
      </p:sp>
      <p:sp>
        <p:nvSpPr>
          <p:cNvPr id="35843" name="Rectangle 3"/>
          <p:cNvSpPr>
            <a:spLocks noGrp="1" noChangeArrowheads="1"/>
          </p:cNvSpPr>
          <p:nvPr>
            <p:ph idx="1"/>
          </p:nvPr>
        </p:nvSpPr>
        <p:spPr>
          <a:xfrm>
            <a:off x="339792" y="1414337"/>
            <a:ext cx="8353176" cy="4464050"/>
          </a:xfrm>
        </p:spPr>
        <p:txBody>
          <a:bodyPr/>
          <a:lstStyle/>
          <a:p>
            <a:pPr eaLnBrk="1" hangingPunct="1">
              <a:lnSpc>
                <a:spcPct val="90000"/>
              </a:lnSpc>
            </a:pPr>
            <a:r>
              <a:rPr lang="en-IE" altLang="en-US" sz="2400" b="1" smtClean="0">
                <a:solidFill>
                  <a:schemeClr val="folHlink"/>
                </a:solidFill>
              </a:rPr>
              <a:t>Population</a:t>
            </a:r>
            <a:r>
              <a:rPr lang="en-IE" altLang="en-US" sz="2400" smtClean="0"/>
              <a:t>: the complete set of individuals, objects or scores of interest </a:t>
            </a:r>
          </a:p>
          <a:p>
            <a:pPr lvl="1" eaLnBrk="1" hangingPunct="1">
              <a:lnSpc>
                <a:spcPct val="90000"/>
              </a:lnSpc>
            </a:pPr>
            <a:r>
              <a:rPr lang="en-IE" altLang="en-US" sz="2000" smtClean="0"/>
              <a:t>Often too large to sample in its entirety </a:t>
            </a:r>
          </a:p>
          <a:p>
            <a:pPr lvl="1" eaLnBrk="1" hangingPunct="1">
              <a:lnSpc>
                <a:spcPct val="90000"/>
              </a:lnSpc>
            </a:pPr>
            <a:r>
              <a:rPr lang="en-IE" altLang="en-US" sz="2000" smtClean="0"/>
              <a:t>It may be real or hypothetical (e.g. the results from an experiment repeated ad infinitum)</a:t>
            </a:r>
          </a:p>
          <a:p>
            <a:pPr lvl="1" eaLnBrk="1" hangingPunct="1">
              <a:lnSpc>
                <a:spcPct val="90000"/>
              </a:lnSpc>
            </a:pPr>
            <a:endParaRPr lang="en-IE" altLang="en-US" sz="2000" smtClean="0"/>
          </a:p>
          <a:p>
            <a:pPr eaLnBrk="1" hangingPunct="1">
              <a:lnSpc>
                <a:spcPct val="90000"/>
              </a:lnSpc>
            </a:pPr>
            <a:r>
              <a:rPr lang="en-IE" altLang="en-US" sz="2400" b="1" smtClean="0">
                <a:solidFill>
                  <a:schemeClr val="folHlink"/>
                </a:solidFill>
              </a:rPr>
              <a:t>Sample</a:t>
            </a:r>
            <a:r>
              <a:rPr lang="en-IE" altLang="en-US" sz="2400" smtClean="0"/>
              <a:t>: A subset of the population. </a:t>
            </a:r>
          </a:p>
          <a:p>
            <a:pPr lvl="1" eaLnBrk="1" hangingPunct="1">
              <a:lnSpc>
                <a:spcPct val="90000"/>
              </a:lnSpc>
            </a:pPr>
            <a:r>
              <a:rPr lang="en-IE" altLang="en-US" sz="2000" smtClean="0"/>
              <a:t>Random selection attempts to ensure the sample is </a:t>
            </a:r>
            <a:r>
              <a:rPr lang="en-IE" altLang="en-US" sz="2000" b="1" smtClean="0">
                <a:solidFill>
                  <a:schemeClr val="folHlink"/>
                </a:solidFill>
              </a:rPr>
              <a:t>representative</a:t>
            </a:r>
            <a:r>
              <a:rPr lang="en-IE" altLang="en-US" sz="2000" smtClean="0"/>
              <a:t> of the population.</a:t>
            </a:r>
            <a:endParaRPr lang="en-US" altLang="en-US" sz="2000" dirty="0" smtClean="0"/>
          </a:p>
        </p:txBody>
      </p:sp>
      <p:pic>
        <p:nvPicPr>
          <p:cNvPr id="184322" name="Picture 2" descr="http://www.snapsurveys.com/blog/wp-content/uploads/2011/08/target-popul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4581128"/>
            <a:ext cx="4972050" cy="2124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234" y="4950667"/>
            <a:ext cx="3907664" cy="1384995"/>
          </a:xfrm>
          <a:prstGeom prst="rect">
            <a:avLst/>
          </a:prstGeom>
        </p:spPr>
        <p:txBody>
          <a:bodyPr wrap="square">
            <a:spAutoFit/>
          </a:bodyPr>
          <a:lstStyle/>
          <a:p>
            <a:pPr marL="285750" indent="-285750">
              <a:buFont typeface="Arial" panose="020B0604020202020204" pitchFamily="34" charset="0"/>
              <a:buChar char="•"/>
            </a:pPr>
            <a:r>
              <a:rPr lang="en-US" sz="1400" dirty="0"/>
              <a:t>Imagine you want to study the average height of people in New Zealand.</a:t>
            </a:r>
          </a:p>
          <a:p>
            <a:pPr marL="742950" lvl="1" indent="-285750">
              <a:buFont typeface="Arial" panose="020B0604020202020204" pitchFamily="34" charset="0"/>
              <a:buChar char="•"/>
            </a:pPr>
            <a:r>
              <a:rPr lang="en-US" sz="1400" dirty="0"/>
              <a:t>The population would be every person in New Zealand</a:t>
            </a:r>
          </a:p>
          <a:p>
            <a:pPr marL="742950" lvl="1" indent="-285750">
              <a:buFont typeface="Arial" panose="020B0604020202020204" pitchFamily="34" charset="0"/>
              <a:buChar char="•"/>
            </a:pPr>
            <a:r>
              <a:rPr lang="en-US" sz="1400" dirty="0"/>
              <a:t>A sample would be a group of people ( 100, 1000, etc.) in New Zealand</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3200" dirty="0" smtClean="0">
                <a:solidFill>
                  <a:srgbClr val="99CC00"/>
                </a:solidFill>
              </a:rPr>
              <a:t>The importance of using a sample which is representative of the population</a:t>
            </a:r>
            <a:endParaRPr lang="en-US" sz="3200" dirty="0">
              <a:solidFill>
                <a:srgbClr val="99CC00"/>
              </a:solidFill>
            </a:endParaRPr>
          </a:p>
        </p:txBody>
      </p:sp>
      <p:pic>
        <p:nvPicPr>
          <p:cNvPr id="184322" name="Picture 2" descr="https://pbs.twimg.com/media/Cwz56mpXAAARJ3c.jpg"/>
          <p:cNvPicPr>
            <a:picLocks noChangeAspect="1" noChangeArrowheads="1"/>
          </p:cNvPicPr>
          <p:nvPr/>
        </p:nvPicPr>
        <p:blipFill rotWithShape="1">
          <a:blip r:embed="rId2">
            <a:extLst>
              <a:ext uri="{28A0092B-C50C-407E-A947-70E740481C1C}">
                <a14:useLocalDpi xmlns:a14="http://schemas.microsoft.com/office/drawing/2010/main" val="0"/>
              </a:ext>
            </a:extLst>
          </a:blip>
          <a:srcRect l="4016" t="3174" r="6294" b="4762"/>
          <a:stretch/>
        </p:blipFill>
        <p:spPr bwMode="auto">
          <a:xfrm>
            <a:off x="3923928" y="1988840"/>
            <a:ext cx="5074081" cy="4392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napsurveys.com/blog/wp-content/uploads/2011/08/target-popul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1" y="2924944"/>
            <a:ext cx="3708251"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6825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IE" altLang="en-US" dirty="0" smtClean="0">
                <a:solidFill>
                  <a:srgbClr val="99CC00"/>
                </a:solidFill>
              </a:rPr>
              <a:t>Variables</a:t>
            </a:r>
            <a:endParaRPr lang="en-US" altLang="en-US" dirty="0" smtClean="0">
              <a:solidFill>
                <a:srgbClr val="99CC00"/>
              </a:solidFill>
            </a:endParaRPr>
          </a:p>
        </p:txBody>
      </p:sp>
      <p:sp>
        <p:nvSpPr>
          <p:cNvPr id="36867" name="Rectangle 3"/>
          <p:cNvSpPr>
            <a:spLocks noGrp="1" noChangeArrowheads="1"/>
          </p:cNvSpPr>
          <p:nvPr>
            <p:ph idx="1"/>
          </p:nvPr>
        </p:nvSpPr>
        <p:spPr>
          <a:xfrm>
            <a:off x="539750" y="1412875"/>
            <a:ext cx="8348663" cy="4840288"/>
          </a:xfrm>
        </p:spPr>
        <p:txBody>
          <a:bodyPr/>
          <a:lstStyle/>
          <a:p>
            <a:pPr eaLnBrk="1" hangingPunct="1">
              <a:lnSpc>
                <a:spcPct val="90000"/>
              </a:lnSpc>
            </a:pPr>
            <a:r>
              <a:rPr lang="en-IE" altLang="en-US" sz="2800" b="1" dirty="0" smtClean="0">
                <a:solidFill>
                  <a:schemeClr val="folHlink"/>
                </a:solidFill>
              </a:rPr>
              <a:t>Variables</a:t>
            </a:r>
            <a:r>
              <a:rPr lang="en-IE" altLang="en-US" sz="2800" dirty="0" smtClean="0"/>
              <a:t> are the quantities measured in a sample. They may be classified as:</a:t>
            </a:r>
          </a:p>
          <a:p>
            <a:pPr lvl="1" eaLnBrk="1" hangingPunct="1">
              <a:lnSpc>
                <a:spcPct val="90000"/>
              </a:lnSpc>
            </a:pPr>
            <a:r>
              <a:rPr lang="en-IE" altLang="en-US" sz="2400" b="1" dirty="0" smtClean="0">
                <a:solidFill>
                  <a:schemeClr val="folHlink"/>
                </a:solidFill>
              </a:rPr>
              <a:t>Quantitative</a:t>
            </a:r>
            <a:r>
              <a:rPr lang="en-IE" altLang="en-US" sz="2400" b="1" dirty="0" smtClean="0"/>
              <a:t> </a:t>
            </a:r>
            <a:r>
              <a:rPr lang="en-IE" altLang="en-US" sz="2400" dirty="0" smtClean="0"/>
              <a:t>i.e. numerical</a:t>
            </a:r>
          </a:p>
          <a:p>
            <a:pPr lvl="2" eaLnBrk="1" hangingPunct="1">
              <a:lnSpc>
                <a:spcPct val="90000"/>
              </a:lnSpc>
            </a:pPr>
            <a:r>
              <a:rPr lang="en-IE" altLang="en-US" sz="2000" b="1" dirty="0" smtClean="0">
                <a:solidFill>
                  <a:schemeClr val="folHlink"/>
                </a:solidFill>
              </a:rPr>
              <a:t>Continuous</a:t>
            </a:r>
            <a:r>
              <a:rPr lang="en-IE" altLang="en-US" sz="2000" dirty="0" smtClean="0"/>
              <a:t> (e.g. Height, Income, cholesterol levels…)</a:t>
            </a:r>
          </a:p>
          <a:p>
            <a:pPr lvl="2" eaLnBrk="1" hangingPunct="1">
              <a:lnSpc>
                <a:spcPct val="90000"/>
              </a:lnSpc>
            </a:pPr>
            <a:r>
              <a:rPr lang="en-IE" altLang="en-US" sz="2000" b="1" dirty="0" smtClean="0">
                <a:solidFill>
                  <a:schemeClr val="folHlink"/>
                </a:solidFill>
              </a:rPr>
              <a:t>Discrete</a:t>
            </a:r>
            <a:r>
              <a:rPr lang="en-IE" altLang="en-US" sz="2000" dirty="0" smtClean="0"/>
              <a:t> (e.g. number of persons in a classroom)</a:t>
            </a:r>
          </a:p>
          <a:p>
            <a:pPr lvl="2" eaLnBrk="1" hangingPunct="1">
              <a:lnSpc>
                <a:spcPct val="90000"/>
              </a:lnSpc>
            </a:pPr>
            <a:endParaRPr lang="en-IE" altLang="en-US" sz="2000" dirty="0" smtClean="0"/>
          </a:p>
          <a:p>
            <a:pPr lvl="1" eaLnBrk="1" hangingPunct="1">
              <a:lnSpc>
                <a:spcPct val="90000"/>
              </a:lnSpc>
            </a:pPr>
            <a:r>
              <a:rPr lang="en-IE" altLang="en-US" sz="2400" b="1" dirty="0" smtClean="0">
                <a:solidFill>
                  <a:schemeClr val="folHlink"/>
                </a:solidFill>
              </a:rPr>
              <a:t>Categorical</a:t>
            </a:r>
          </a:p>
          <a:p>
            <a:pPr lvl="2" eaLnBrk="1" hangingPunct="1">
              <a:lnSpc>
                <a:spcPct val="90000"/>
              </a:lnSpc>
            </a:pPr>
            <a:r>
              <a:rPr lang="en-IE" altLang="en-US" sz="2000" b="1" dirty="0" smtClean="0">
                <a:solidFill>
                  <a:schemeClr val="folHlink"/>
                </a:solidFill>
              </a:rPr>
              <a:t>Nominal</a:t>
            </a:r>
            <a:r>
              <a:rPr lang="en-IE" altLang="en-US" sz="2000" dirty="0" smtClean="0"/>
              <a:t> (e.g. gender, blood group, car </a:t>
            </a:r>
            <a:r>
              <a:rPr lang="en-IE" altLang="en-US" sz="2000" dirty="0" err="1" smtClean="0"/>
              <a:t>color</a:t>
            </a:r>
            <a:r>
              <a:rPr lang="en-IE" altLang="en-US" sz="2000" dirty="0" smtClean="0"/>
              <a:t>)</a:t>
            </a:r>
          </a:p>
          <a:p>
            <a:pPr lvl="2" eaLnBrk="1" hangingPunct="1">
              <a:lnSpc>
                <a:spcPct val="90000"/>
              </a:lnSpc>
            </a:pPr>
            <a:r>
              <a:rPr lang="en-IE" altLang="en-US" sz="2000" b="1" dirty="0" smtClean="0">
                <a:solidFill>
                  <a:schemeClr val="folHlink"/>
                </a:solidFill>
              </a:rPr>
              <a:t>Ordinal</a:t>
            </a:r>
            <a:r>
              <a:rPr lang="en-IE" altLang="en-US" sz="2000" b="1" dirty="0" smtClean="0"/>
              <a:t> </a:t>
            </a:r>
            <a:r>
              <a:rPr lang="en-IE" altLang="en-US" sz="2000" dirty="0" smtClean="0"/>
              <a:t>(</a:t>
            </a:r>
            <a:r>
              <a:rPr lang="en-IE" altLang="en-US" sz="2000" dirty="0" smtClean="0">
                <a:solidFill>
                  <a:schemeClr val="folHlink"/>
                </a:solidFill>
              </a:rPr>
              <a:t>ranked</a:t>
            </a:r>
            <a:r>
              <a:rPr lang="en-IE" altLang="en-US" sz="2000" dirty="0" smtClean="0"/>
              <a:t> e.g. mild, moderate or severe illness) </a:t>
            </a:r>
          </a:p>
          <a:p>
            <a:pPr eaLnBrk="1" hangingPunct="1">
              <a:lnSpc>
                <a:spcPct val="90000"/>
              </a:lnSpc>
            </a:pPr>
            <a:r>
              <a:rPr lang="en-IE" altLang="en-US" dirty="0" smtClean="0"/>
              <a:t>If the value of a variable cannot be predicted in advance then the variable is referred to as a </a:t>
            </a:r>
            <a:r>
              <a:rPr lang="en-IE" altLang="en-US" b="1" dirty="0" smtClean="0">
                <a:solidFill>
                  <a:schemeClr val="folHlink"/>
                </a:solidFill>
              </a:rPr>
              <a:t>random variable</a:t>
            </a:r>
          </a:p>
          <a:p>
            <a:pPr eaLnBrk="1" hangingPunct="1">
              <a:lnSpc>
                <a:spcPct val="90000"/>
              </a:lnSpc>
            </a:pPr>
            <a:endParaRPr lang="en-IE" altLang="en-US" dirty="0"/>
          </a:p>
          <a:p>
            <a:pPr marL="914400" lvl="2" indent="0" eaLnBrk="1" hangingPunct="1">
              <a:lnSpc>
                <a:spcPct val="90000"/>
              </a:lnSpc>
              <a:buNone/>
            </a:pPr>
            <a:endParaRPr lang="en-IE" altLang="en-US" sz="20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457200" y="274638"/>
            <a:ext cx="5482952" cy="1143000"/>
          </a:xfrm>
        </p:spPr>
        <p:txBody>
          <a:bodyPr/>
          <a:lstStyle/>
          <a:p>
            <a:pPr eaLnBrk="1" hangingPunct="1"/>
            <a:r>
              <a:rPr lang="en-US" altLang="en-US" sz="3200" dirty="0" smtClean="0">
                <a:solidFill>
                  <a:srgbClr val="99CC00"/>
                </a:solidFill>
              </a:rPr>
              <a:t>Frequency histogram</a:t>
            </a:r>
          </a:p>
        </p:txBody>
      </p:sp>
      <p:sp>
        <p:nvSpPr>
          <p:cNvPr id="39939" name="Content Placeholder 2"/>
          <p:cNvSpPr>
            <a:spLocks noGrp="1"/>
          </p:cNvSpPr>
          <p:nvPr>
            <p:ph idx="4294967295"/>
          </p:nvPr>
        </p:nvSpPr>
        <p:spPr>
          <a:xfrm>
            <a:off x="468313" y="1743075"/>
            <a:ext cx="4535735" cy="4525963"/>
          </a:xfrm>
        </p:spPr>
        <p:txBody>
          <a:bodyPr/>
          <a:lstStyle/>
          <a:p>
            <a:pPr eaLnBrk="1" hangingPunct="1">
              <a:buFontTx/>
              <a:buNone/>
            </a:pPr>
            <a:r>
              <a:rPr lang="en-US" altLang="en-US" sz="2400" b="1" dirty="0" smtClean="0">
                <a:solidFill>
                  <a:srgbClr val="99CC00"/>
                </a:solidFill>
              </a:rPr>
              <a:t>Frequency Histogram</a:t>
            </a:r>
          </a:p>
          <a:p>
            <a:pPr eaLnBrk="1" hangingPunct="1"/>
            <a:r>
              <a:rPr lang="en-US" altLang="en-US" sz="2400" dirty="0" smtClean="0"/>
              <a:t>A bar graph that represents the frequency distribution</a:t>
            </a:r>
          </a:p>
          <a:p>
            <a:pPr eaLnBrk="1" hangingPunct="1"/>
            <a:endParaRPr lang="en-US" altLang="en-US" sz="2400" dirty="0" smtClean="0"/>
          </a:p>
          <a:p>
            <a:pPr eaLnBrk="1" hangingPunct="1"/>
            <a:r>
              <a:rPr lang="en-US" altLang="en-US" sz="2400" dirty="0" smtClean="0"/>
              <a:t>The horizontal scale is quantitative and measures the range of data values</a:t>
            </a:r>
          </a:p>
          <a:p>
            <a:pPr eaLnBrk="1" hangingPunct="1"/>
            <a:endParaRPr lang="en-US" altLang="en-US" sz="2400" dirty="0" smtClean="0"/>
          </a:p>
          <a:p>
            <a:pPr eaLnBrk="1" hangingPunct="1"/>
            <a:r>
              <a:rPr lang="en-US" altLang="en-US" sz="2400" dirty="0" smtClean="0"/>
              <a:t>The vertical scale measures the frequencies of the classes/events</a:t>
            </a:r>
          </a:p>
        </p:txBody>
      </p:sp>
      <p:graphicFrame>
        <p:nvGraphicFramePr>
          <p:cNvPr id="5" name="Group 4"/>
          <p:cNvGraphicFramePr>
            <a:graphicFrameLocks noGrp="1"/>
          </p:cNvGraphicFramePr>
          <p:nvPr>
            <p:extLst>
              <p:ext uri="{D42A27DB-BD31-4B8C-83A1-F6EECF244321}">
                <p14:modId xmlns:p14="http://schemas.microsoft.com/office/powerpoint/2010/main" val="228885977"/>
              </p:ext>
            </p:extLst>
          </p:nvPr>
        </p:nvGraphicFramePr>
        <p:xfrm>
          <a:off x="6907327" y="361029"/>
          <a:ext cx="2154436" cy="3645027"/>
        </p:xfrm>
        <a:graphic>
          <a:graphicData uri="http://schemas.openxmlformats.org/drawingml/2006/table">
            <a:tbl>
              <a:tblPr/>
              <a:tblGrid>
                <a:gridCol w="1415415">
                  <a:extLst>
                    <a:ext uri="{9D8B030D-6E8A-4147-A177-3AD203B41FA5}">
                      <a16:colId xmlns:a16="http://schemas.microsoft.com/office/drawing/2014/main" val="20000"/>
                    </a:ext>
                  </a:extLst>
                </a:gridCol>
                <a:gridCol w="739021">
                  <a:extLst>
                    <a:ext uri="{9D8B030D-6E8A-4147-A177-3AD203B41FA5}">
                      <a16:colId xmlns:a16="http://schemas.microsoft.com/office/drawing/2014/main" val="20001"/>
                    </a:ext>
                  </a:extLst>
                </a:gridCol>
              </a:tblGrid>
              <a:tr h="631465">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600" b="0" i="0" u="none" strike="noStrike" cap="none" normalizeH="0" baseline="0" dirty="0" smtClean="0">
                          <a:ln>
                            <a:noFill/>
                          </a:ln>
                          <a:solidFill>
                            <a:schemeClr val="tx1"/>
                          </a:solidFill>
                          <a:effectLst/>
                          <a:latin typeface="Times New Roman" pitchFamily="18" charset="0"/>
                          <a:cs typeface="Arial" charset="0"/>
                        </a:rPr>
                        <a:t>Age range</a:t>
                      </a:r>
                      <a:endParaRPr kumimoji="0" lang="en-US" altLang="en-US"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600" b="0" i="0" u="none" strike="noStrike" cap="none" normalizeH="0" baseline="0" dirty="0" err="1" smtClean="0">
                          <a:ln>
                            <a:noFill/>
                          </a:ln>
                          <a:solidFill>
                            <a:schemeClr val="tx1"/>
                          </a:solidFill>
                          <a:effectLst/>
                          <a:latin typeface="Times New Roman" pitchFamily="18" charset="0"/>
                          <a:cs typeface="Arial" charset="0"/>
                        </a:rPr>
                        <a:t>Freq</a:t>
                      </a:r>
                      <a:endParaRPr kumimoji="0" lang="en-US" altLang="en-US"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335786">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Arial" charset="0"/>
                        </a:rPr>
                        <a:t>10-20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20-30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Times New Roman" pitchFamily="18" charset="0"/>
                        </a:rPr>
                        <a:t>1</a:t>
                      </a:r>
                      <a:endParaRPr kumimoji="0" lang="en-US" altLang="en-US" sz="14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Arial" charset="0"/>
                        </a:rPr>
                        <a:t>30-40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3</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40-50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7</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786">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50-60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9</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60-70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smtClean="0">
                          <a:ln>
                            <a:noFill/>
                          </a:ln>
                          <a:solidFill>
                            <a:schemeClr val="tx1"/>
                          </a:solidFill>
                          <a:effectLst/>
                          <a:latin typeface="Times New Roman" pitchFamily="18" charset="0"/>
                          <a:cs typeface="Arial" charset="0"/>
                        </a:rPr>
                        <a:t>12</a:t>
                      </a:r>
                      <a:endParaRPr kumimoji="0" lang="en-US" altLang="en-US" sz="2800" b="1" i="0" u="none" strike="noStrike" cap="none" normalizeH="0" baseline="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70-80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7</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570">
                <a:tc>
                  <a:txBody>
                    <a:bodyPr/>
                    <a:lstStyle/>
                    <a:p>
                      <a:pPr marL="0" marR="0" lvl="0" indent="0" algn="ctr" defTabSz="914400" rtl="0" eaLnBrk="0" fontAlgn="b" latinLnBrk="0" hangingPunct="0">
                        <a:lnSpc>
                          <a:spcPct val="100000"/>
                        </a:lnSpc>
                        <a:spcBef>
                          <a:spcPct val="0"/>
                        </a:spcBef>
                        <a:spcAft>
                          <a:spcPct val="0"/>
                        </a:spcAft>
                        <a:buClr>
                          <a:srgbClr val="BBE0E3"/>
                        </a:buClr>
                        <a:buSzTx/>
                        <a:buFont typeface="Arial" charset="0"/>
                        <a:buNone/>
                        <a:tabLst/>
                        <a:defRPr/>
                      </a:pPr>
                      <a:r>
                        <a:rPr kumimoji="0" lang="en-US" altLang="en-US" sz="1400" b="1" i="0" u="none" strike="noStrike" kern="1200" cap="none" spc="0" normalizeH="0" baseline="0" noProof="0" dirty="0" smtClean="0">
                          <a:ln>
                            <a:noFill/>
                          </a:ln>
                          <a:solidFill>
                            <a:srgbClr val="000000"/>
                          </a:solidFill>
                          <a:effectLst/>
                          <a:uLnTx/>
                          <a:uFillTx/>
                          <a:latin typeface="Times New Roman" pitchFamily="18" charset="0"/>
                          <a:cs typeface="Arial" charset="0"/>
                        </a:rPr>
                        <a:t>80-90</a:t>
                      </a:r>
                      <a:endParaRPr kumimoji="0" lang="en-US" altLang="en-US" sz="2800" b="1"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Arial" charset="0"/>
                        </a:rPr>
                        <a:t>3</a:t>
                      </a:r>
                      <a:endParaRPr kumimoji="0" lang="en-US" altLang="en-US" sz="14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4570">
                <a:tc>
                  <a:txBody>
                    <a:bodyPr/>
                    <a:lstStyle/>
                    <a:p>
                      <a:pPr marL="0" marR="0" lvl="0" indent="0" algn="ctr" defTabSz="914400" rtl="0" eaLnBrk="0" fontAlgn="b" latinLnBrk="0" hangingPunct="0">
                        <a:lnSpc>
                          <a:spcPct val="100000"/>
                        </a:lnSpc>
                        <a:spcBef>
                          <a:spcPct val="0"/>
                        </a:spcBef>
                        <a:spcAft>
                          <a:spcPct val="0"/>
                        </a:spcAft>
                        <a:buClr>
                          <a:srgbClr val="BBE0E3"/>
                        </a:buClr>
                        <a:buSzTx/>
                        <a:buFont typeface="Arial" charset="0"/>
                        <a:buNone/>
                        <a:tabLst/>
                        <a:defRPr/>
                      </a:pPr>
                      <a:r>
                        <a:rPr kumimoji="0" lang="en-US" altLang="en-US" sz="1400" b="1" i="0" u="none" strike="noStrike" kern="1200" cap="none" spc="0" normalizeH="0" baseline="0" noProof="0" dirty="0" smtClean="0">
                          <a:ln>
                            <a:noFill/>
                          </a:ln>
                          <a:solidFill>
                            <a:srgbClr val="000000"/>
                          </a:solidFill>
                          <a:effectLst/>
                          <a:uLnTx/>
                          <a:uFillTx/>
                          <a:latin typeface="Times New Roman" pitchFamily="18" charset="0"/>
                          <a:cs typeface="Arial" charset="0"/>
                        </a:rPr>
                        <a:t>90-100</a:t>
                      </a:r>
                      <a:endParaRPr kumimoji="0" lang="en-US" altLang="en-US" sz="2800" b="1"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Arial" charset="0"/>
                        </a:rPr>
                        <a:t>1</a:t>
                      </a:r>
                      <a:endParaRPr kumimoji="0" lang="en-US" altLang="en-US" sz="14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6" name="Picture 38" descr="http://www.softschools.com/math/probability_and_statistics/images/histogram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4077072"/>
            <a:ext cx="4088786" cy="25033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85287" y="0"/>
            <a:ext cx="1598515" cy="307777"/>
          </a:xfrm>
          <a:prstGeom prst="rect">
            <a:avLst/>
          </a:prstGeom>
        </p:spPr>
        <p:txBody>
          <a:bodyPr wrap="none">
            <a:spAutoFit/>
          </a:bodyPr>
          <a:lstStyle/>
          <a:p>
            <a:pPr algn="ctr"/>
            <a:r>
              <a:rPr lang="en-US" altLang="en-US" sz="1400" b="1" dirty="0"/>
              <a:t>frequency table</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30200" y="114300"/>
            <a:ext cx="8505825" cy="97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lnSpc>
                <a:spcPct val="90000"/>
              </a:lnSpc>
              <a:spcBef>
                <a:spcPct val="0"/>
              </a:spcBef>
              <a:buFontTx/>
              <a:buNone/>
            </a:pPr>
            <a:r>
              <a:rPr lang="en-US" altLang="en-US" b="1" dirty="0">
                <a:solidFill>
                  <a:srgbClr val="99CC00"/>
                </a:solidFill>
              </a:rPr>
              <a:t>Relative Frequency Histogram </a:t>
            </a:r>
          </a:p>
          <a:p>
            <a:pPr algn="ctr">
              <a:lnSpc>
                <a:spcPct val="90000"/>
              </a:lnSpc>
              <a:spcBef>
                <a:spcPct val="0"/>
              </a:spcBef>
              <a:buFontTx/>
              <a:buNone/>
            </a:pPr>
            <a:endParaRPr lang="en-US" altLang="en-US" b="1" dirty="0">
              <a:solidFill>
                <a:srgbClr val="00279F"/>
              </a:solidFill>
            </a:endParaRPr>
          </a:p>
        </p:txBody>
      </p:sp>
      <p:sp>
        <p:nvSpPr>
          <p:cNvPr id="43011" name="Text Box 3"/>
          <p:cNvSpPr txBox="1">
            <a:spLocks noChangeArrowheads="1"/>
          </p:cNvSpPr>
          <p:nvPr/>
        </p:nvSpPr>
        <p:spPr bwMode="auto">
          <a:xfrm>
            <a:off x="4648200" y="33528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endParaRPr lang="en-US" altLang="en-US" sz="2400" b="1">
              <a:solidFill>
                <a:schemeClr val="hlink"/>
              </a:solidFill>
              <a:latin typeface="Tahoma" pitchFamily="34" charset="0"/>
            </a:endParaRPr>
          </a:p>
        </p:txBody>
      </p:sp>
      <p:sp>
        <p:nvSpPr>
          <p:cNvPr id="43012" name="Text Box 4"/>
          <p:cNvSpPr txBox="1">
            <a:spLocks noChangeArrowheads="1"/>
          </p:cNvSpPr>
          <p:nvPr/>
        </p:nvSpPr>
        <p:spPr bwMode="auto">
          <a:xfrm>
            <a:off x="5181600" y="281940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endParaRPr lang="en-US" altLang="en-US" sz="2400" b="1">
              <a:solidFill>
                <a:schemeClr val="hlink"/>
              </a:solidFill>
              <a:latin typeface="Tahoma" pitchFamily="34" charset="0"/>
            </a:endParaRPr>
          </a:p>
        </p:txBody>
      </p:sp>
      <p:sp>
        <p:nvSpPr>
          <p:cNvPr id="43013" name="Text Box 5"/>
          <p:cNvSpPr txBox="1">
            <a:spLocks noChangeArrowheads="1"/>
          </p:cNvSpPr>
          <p:nvPr/>
        </p:nvSpPr>
        <p:spPr bwMode="auto">
          <a:xfrm>
            <a:off x="685800" y="914400"/>
            <a:ext cx="784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US" altLang="en-US" sz="1800" b="1" dirty="0">
                <a:latin typeface="Tahoma" pitchFamily="34" charset="0"/>
              </a:rPr>
              <a:t>Has the same shape and horizontal scale as a histogram, but the vertical scale is marked with relative frequencies.</a:t>
            </a:r>
          </a:p>
        </p:txBody>
      </p:sp>
      <p:pic>
        <p:nvPicPr>
          <p:cNvPr id="43014" name="Picture 2" descr="http://sphweb.bumc.bu.edu/otlt/mph-modules/bs/bs704_summarizingdata/Histogram_Rel_Freq-Hyperten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916113"/>
            <a:ext cx="6424613"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r>
              <a:rPr lang="en-NZ" altLang="en-US" sz="2800" kern="0" dirty="0" smtClean="0"/>
              <a:t>A Frequency distribution (</a:t>
            </a:r>
            <a:r>
              <a:rPr lang="en-NZ" altLang="en-US" sz="2800" kern="0" dirty="0" smtClean="0">
                <a:solidFill>
                  <a:srgbClr val="99CC00"/>
                </a:solidFill>
              </a:rPr>
              <a:t>left</a:t>
            </a:r>
            <a:r>
              <a:rPr lang="en-NZ" altLang="en-US" sz="2800" kern="0" dirty="0" smtClean="0"/>
              <a:t>) will converge to a probability distribution/density curve (</a:t>
            </a:r>
            <a:r>
              <a:rPr lang="en-NZ" altLang="en-US" sz="2800" kern="0" dirty="0" smtClean="0">
                <a:solidFill>
                  <a:srgbClr val="99CC00"/>
                </a:solidFill>
              </a:rPr>
              <a:t>right</a:t>
            </a:r>
            <a:r>
              <a:rPr lang="en-NZ" altLang="en-US" sz="2800" kern="0" dirty="0" smtClean="0"/>
              <a:t>) as number of samples N gets larger</a:t>
            </a:r>
            <a:endParaRPr lang="en-US" altLang="en-US" sz="2800" kern="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07" y="2060848"/>
            <a:ext cx="4352597" cy="2738254"/>
          </a:xfrm>
          <a:prstGeom prst="rect">
            <a:avLst/>
          </a:prstGeom>
        </p:spPr>
      </p:pic>
      <p:pic>
        <p:nvPicPr>
          <p:cNvPr id="6" name="Picture 2" descr="https://sugarandslugs.files.wordpress.com/2011/02/heights1.png?w=480&amp;h=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504" y="2348880"/>
            <a:ext cx="4143404"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456411" y="5750735"/>
            <a:ext cx="24594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US" altLang="en-US" sz="1800" dirty="0" smtClean="0">
                <a:latin typeface="Tahoma" pitchFamily="34" charset="0"/>
              </a:rPr>
              <a:t>Note of caution:</a:t>
            </a:r>
            <a:endParaRPr lang="en-US" altLang="en-US" sz="1800" dirty="0">
              <a:latin typeface="Tahoma" pitchFamily="34" charset="0"/>
            </a:endParaRPr>
          </a:p>
        </p:txBody>
      </p:sp>
      <p:cxnSp>
        <p:nvCxnSpPr>
          <p:cNvPr id="10" name="Straight Connector 9"/>
          <p:cNvCxnSpPr/>
          <p:nvPr/>
        </p:nvCxnSpPr>
        <p:spPr bwMode="auto">
          <a:xfrm>
            <a:off x="2771800" y="6716913"/>
            <a:ext cx="4032448" cy="0"/>
          </a:xfrm>
          <a:prstGeom prst="line">
            <a:avLst/>
          </a:prstGeom>
          <a:solidFill>
            <a:schemeClr val="accent1"/>
          </a:solidFill>
          <a:ln w="476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flipV="1">
            <a:off x="4572000" y="5445224"/>
            <a:ext cx="0" cy="1247374"/>
          </a:xfrm>
          <a:prstGeom prst="line">
            <a:avLst/>
          </a:prstGeom>
          <a:solidFill>
            <a:schemeClr val="accent1"/>
          </a:solidFill>
          <a:ln w="476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flipV="1">
            <a:off x="5013160" y="5449136"/>
            <a:ext cx="0" cy="1247374"/>
          </a:xfrm>
          <a:prstGeom prst="line">
            <a:avLst/>
          </a:prstGeom>
          <a:solidFill>
            <a:schemeClr val="accent1"/>
          </a:solidFill>
          <a:ln w="476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 Box 5"/>
          <p:cNvSpPr txBox="1">
            <a:spLocks noChangeArrowheads="1"/>
          </p:cNvSpPr>
          <p:nvPr/>
        </p:nvSpPr>
        <p:spPr bwMode="auto">
          <a:xfrm>
            <a:off x="2699792" y="6430988"/>
            <a:ext cx="65009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US" altLang="en-US" sz="1100" b="1" dirty="0" smtClean="0">
                <a:latin typeface="Tahoma" pitchFamily="34" charset="0"/>
              </a:rPr>
              <a:t>Trait</a:t>
            </a:r>
            <a:endParaRPr lang="en-US" altLang="en-US" sz="1100" b="1" dirty="0">
              <a:latin typeface="Tahoma" pitchFamily="34" charset="0"/>
            </a:endParaRPr>
          </a:p>
        </p:txBody>
      </p:sp>
      <p:sp>
        <p:nvSpPr>
          <p:cNvPr id="8" name="Multiply 7"/>
          <p:cNvSpPr/>
          <p:nvPr/>
        </p:nvSpPr>
        <p:spPr bwMode="auto">
          <a:xfrm>
            <a:off x="2544117" y="4984553"/>
            <a:ext cx="4487813" cy="2271027"/>
          </a:xfrm>
          <a:prstGeom prst="mathMultiply">
            <a:avLst>
              <a:gd name="adj1" fmla="val 0"/>
            </a:avLst>
          </a:prstGeom>
          <a:solidFill>
            <a:schemeClr val="accent1"/>
          </a:solidFill>
          <a:ln w="63500" cap="flat" cmpd="sng" algn="ctr">
            <a:solidFill>
              <a:srgbClr val="FE97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Tahoma" pitchFamily="34"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Freeform 2"/>
          <p:cNvSpPr>
            <a:spLocks/>
          </p:cNvSpPr>
          <p:nvPr/>
        </p:nvSpPr>
        <p:spPr bwMode="auto">
          <a:xfrm>
            <a:off x="467544" y="1662112"/>
            <a:ext cx="3051175" cy="1982788"/>
          </a:xfrm>
          <a:custGeom>
            <a:avLst/>
            <a:gdLst>
              <a:gd name="T0" fmla="*/ 27128 w 3051016"/>
              <a:gd name="T1" fmla="*/ 560894 h 1983433"/>
              <a:gd name="T2" fmla="*/ 286646 w 3051016"/>
              <a:gd name="T3" fmla="*/ 167038 h 1983433"/>
              <a:gd name="T4" fmla="*/ 1133467 w 3051016"/>
              <a:gd name="T5" fmla="*/ 289272 h 1983433"/>
              <a:gd name="T6" fmla="*/ 1816395 w 3051016"/>
              <a:gd name="T7" fmla="*/ 4065 h 1983433"/>
              <a:gd name="T8" fmla="*/ 2622243 w 3051016"/>
              <a:gd name="T9" fmla="*/ 167038 h 1983433"/>
              <a:gd name="T10" fmla="*/ 3045654 w 3051016"/>
              <a:gd name="T11" fmla="*/ 764614 h 1983433"/>
              <a:gd name="T12" fmla="*/ 2827109 w 3051016"/>
              <a:gd name="T13" fmla="*/ 1579496 h 1983433"/>
              <a:gd name="T14" fmla="*/ 2007614 w 3051016"/>
              <a:gd name="T15" fmla="*/ 1606657 h 1983433"/>
              <a:gd name="T16" fmla="*/ 1242739 w 3051016"/>
              <a:gd name="T17" fmla="*/ 1973354 h 1983433"/>
              <a:gd name="T18" fmla="*/ 600784 w 3051016"/>
              <a:gd name="T19" fmla="*/ 1525171 h 1983433"/>
              <a:gd name="T20" fmla="*/ 68117 w 3051016"/>
              <a:gd name="T21" fmla="*/ 1172054 h 1983433"/>
              <a:gd name="T22" fmla="*/ 27128 w 3051016"/>
              <a:gd name="T23" fmla="*/ 560894 h 19834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51016" h="1983433">
                <a:moveTo>
                  <a:pt x="27113" y="563638"/>
                </a:moveTo>
                <a:cubicBezTo>
                  <a:pt x="63507" y="395316"/>
                  <a:pt x="102176" y="213345"/>
                  <a:pt x="286421" y="167853"/>
                </a:cubicBezTo>
                <a:cubicBezTo>
                  <a:pt x="470666" y="122361"/>
                  <a:pt x="877824" y="317978"/>
                  <a:pt x="1132582" y="290683"/>
                </a:cubicBezTo>
                <a:cubicBezTo>
                  <a:pt x="1387340" y="263388"/>
                  <a:pt x="1567036" y="24552"/>
                  <a:pt x="1814970" y="4080"/>
                </a:cubicBezTo>
                <a:cubicBezTo>
                  <a:pt x="2062904" y="-16392"/>
                  <a:pt x="2415471" y="40474"/>
                  <a:pt x="2620188" y="167853"/>
                </a:cubicBezTo>
                <a:cubicBezTo>
                  <a:pt x="2824905" y="295232"/>
                  <a:pt x="3009150" y="531793"/>
                  <a:pt x="3043269" y="768354"/>
                </a:cubicBezTo>
                <a:cubicBezTo>
                  <a:pt x="3077388" y="1004915"/>
                  <a:pt x="2997776" y="1446193"/>
                  <a:pt x="2824904" y="1587220"/>
                </a:cubicBezTo>
                <a:cubicBezTo>
                  <a:pt x="2652032" y="1728247"/>
                  <a:pt x="2269896" y="1548551"/>
                  <a:pt x="2006039" y="1614515"/>
                </a:cubicBezTo>
                <a:cubicBezTo>
                  <a:pt x="1742182" y="1680479"/>
                  <a:pt x="1476051" y="1996653"/>
                  <a:pt x="1241764" y="1983005"/>
                </a:cubicBezTo>
                <a:cubicBezTo>
                  <a:pt x="1007477" y="1969357"/>
                  <a:pt x="795937" y="1666832"/>
                  <a:pt x="600319" y="1532629"/>
                </a:cubicBezTo>
                <a:cubicBezTo>
                  <a:pt x="404701" y="1398426"/>
                  <a:pt x="156767" y="1337011"/>
                  <a:pt x="68057" y="1177787"/>
                </a:cubicBezTo>
                <a:cubicBezTo>
                  <a:pt x="-20653" y="1018563"/>
                  <a:pt x="-9281" y="731960"/>
                  <a:pt x="27113" y="563638"/>
                </a:cubicBezTo>
                <a:close/>
              </a:path>
            </a:pathLst>
          </a:custGeom>
          <a:noFill/>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4060" name="Picture 2" descr="https://lh3.googleusercontent.com/-P34C-nOJuNk/UfELzFNhsXI/AAAAAAAAABE/gaKg58f8rJ4/w800-h800/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5263" y="2288381"/>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1" name="TextBox 24"/>
          <p:cNvSpPr txBox="1">
            <a:spLocks noChangeArrowheads="1"/>
          </p:cNvSpPr>
          <p:nvPr/>
        </p:nvSpPr>
        <p:spPr bwMode="auto">
          <a:xfrm>
            <a:off x="107826" y="163351"/>
            <a:ext cx="842461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NZ" altLang="en-US" sz="2800" dirty="0" smtClean="0">
                <a:solidFill>
                  <a:srgbClr val="99CC00"/>
                </a:solidFill>
                <a:latin typeface="Tahoma" pitchFamily="34" charset="0"/>
              </a:rPr>
              <a:t>If I sample often enough from a population, I will get a frequency distribution that characterizes the population</a:t>
            </a:r>
            <a:endParaRPr lang="en-US" altLang="en-US" sz="2800" dirty="0">
              <a:solidFill>
                <a:srgbClr val="99CC00"/>
              </a:solidFill>
              <a:latin typeface="Tahoma" pitchFamily="34" charset="0"/>
            </a:endParaRPr>
          </a:p>
        </p:txBody>
      </p:sp>
      <p:pic>
        <p:nvPicPr>
          <p:cNvPr id="44064" name="Picture 3"/>
          <p:cNvPicPr>
            <a:picLocks noChangeAspect="1" noChangeArrowheads="1"/>
          </p:cNvPicPr>
          <p:nvPr/>
        </p:nvPicPr>
        <p:blipFill>
          <a:blip r:embed="rId3">
            <a:extLst>
              <a:ext uri="{28A0092B-C50C-407E-A947-70E740481C1C}">
                <a14:useLocalDpi xmlns:a14="http://schemas.microsoft.com/office/drawing/2010/main" val="0"/>
              </a:ext>
            </a:extLst>
          </a:blip>
          <a:srcRect l="14847" t="39069" r="34270" b="19469"/>
          <a:stretch>
            <a:fillRect/>
          </a:stretch>
        </p:blipFill>
        <p:spPr bwMode="auto">
          <a:xfrm>
            <a:off x="123031" y="4059238"/>
            <a:ext cx="4433887" cy="270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https://adapaproject.org/images/biobook_images/Height%20distributions.png"/>
          <p:cNvSpPr>
            <a:spLocks noChangeAspect="1" noChangeArrowheads="1"/>
          </p:cNvSpPr>
          <p:nvPr/>
        </p:nvSpPr>
        <p:spPr bwMode="auto">
          <a:xfrm>
            <a:off x="1635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558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1086" r="53579"/>
          <a:stretch/>
        </p:blipFill>
        <p:spPr bwMode="auto">
          <a:xfrm>
            <a:off x="4788024" y="4141306"/>
            <a:ext cx="4211568" cy="2578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reeform 2"/>
          <p:cNvSpPr/>
          <p:nvPr/>
        </p:nvSpPr>
        <p:spPr bwMode="auto">
          <a:xfrm rot="5400000">
            <a:off x="5666010" y="1384067"/>
            <a:ext cx="2455596" cy="2538878"/>
          </a:xfrm>
          <a:custGeom>
            <a:avLst/>
            <a:gdLst>
              <a:gd name="connsiteX0" fmla="*/ 63853 w 2455596"/>
              <a:gd name="connsiteY0" fmla="*/ 963070 h 2538878"/>
              <a:gd name="connsiteX1" fmla="*/ 170731 w 2455596"/>
              <a:gd name="connsiteY1" fmla="*/ 226800 h 2538878"/>
              <a:gd name="connsiteX2" fmla="*/ 1465142 w 2455596"/>
              <a:gd name="connsiteY2" fmla="*/ 13044 h 2538878"/>
              <a:gd name="connsiteX3" fmla="*/ 2177661 w 2455596"/>
              <a:gd name="connsiteY3" fmla="*/ 535559 h 2538878"/>
              <a:gd name="connsiteX4" fmla="*/ 2438918 w 2455596"/>
              <a:gd name="connsiteY4" fmla="*/ 1509335 h 2538878"/>
              <a:gd name="connsiteX5" fmla="*/ 1750150 w 2455596"/>
              <a:gd name="connsiteY5" fmla="*/ 2388109 h 2538878"/>
              <a:gd name="connsiteX6" fmla="*/ 788248 w 2455596"/>
              <a:gd name="connsiteY6" fmla="*/ 2459361 h 2538878"/>
              <a:gd name="connsiteX7" fmla="*/ 621994 w 2455596"/>
              <a:gd name="connsiteY7" fmla="*/ 1568712 h 2538878"/>
              <a:gd name="connsiteX8" fmla="*/ 40103 w 2455596"/>
              <a:gd name="connsiteY8" fmla="*/ 1283704 h 2538878"/>
              <a:gd name="connsiteX9" fmla="*/ 63853 w 2455596"/>
              <a:gd name="connsiteY9" fmla="*/ 963070 h 25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5596" h="2538878">
                <a:moveTo>
                  <a:pt x="63853" y="963070"/>
                </a:moveTo>
                <a:cubicBezTo>
                  <a:pt x="85624" y="786919"/>
                  <a:pt x="-62817" y="385138"/>
                  <a:pt x="170731" y="226800"/>
                </a:cubicBezTo>
                <a:cubicBezTo>
                  <a:pt x="404279" y="68462"/>
                  <a:pt x="1130654" y="-38416"/>
                  <a:pt x="1465142" y="13044"/>
                </a:cubicBezTo>
                <a:cubicBezTo>
                  <a:pt x="1799630" y="64504"/>
                  <a:pt x="2015365" y="286177"/>
                  <a:pt x="2177661" y="535559"/>
                </a:cubicBezTo>
                <a:cubicBezTo>
                  <a:pt x="2339957" y="784941"/>
                  <a:pt x="2510170" y="1200577"/>
                  <a:pt x="2438918" y="1509335"/>
                </a:cubicBezTo>
                <a:cubicBezTo>
                  <a:pt x="2367666" y="1818093"/>
                  <a:pt x="2025262" y="2229771"/>
                  <a:pt x="1750150" y="2388109"/>
                </a:cubicBezTo>
                <a:cubicBezTo>
                  <a:pt x="1475038" y="2546447"/>
                  <a:pt x="976274" y="2595927"/>
                  <a:pt x="788248" y="2459361"/>
                </a:cubicBezTo>
                <a:cubicBezTo>
                  <a:pt x="600222" y="2322795"/>
                  <a:pt x="746685" y="1764655"/>
                  <a:pt x="621994" y="1568712"/>
                </a:cubicBezTo>
                <a:cubicBezTo>
                  <a:pt x="497303" y="1372769"/>
                  <a:pt x="133126" y="1388603"/>
                  <a:pt x="40103" y="1283704"/>
                </a:cubicBezTo>
                <a:cubicBezTo>
                  <a:pt x="-52920" y="1178805"/>
                  <a:pt x="42082" y="1139221"/>
                  <a:pt x="63853" y="963070"/>
                </a:cubicBezTo>
                <a:close/>
              </a:path>
            </a:pathLst>
          </a:custGeom>
          <a:noFill/>
          <a:ln w="95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pitchFamily="34" charset="0"/>
              <a:cs typeface="Arial" charset="0"/>
            </a:endParaRPr>
          </a:p>
        </p:txBody>
      </p:sp>
      <p:pic>
        <p:nvPicPr>
          <p:cNvPr id="195590" name="Picture 6" descr="http://www.clker.com/cliparts/e/b/7/0/12362693641685578473ericlemerdy_man.svg.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6048" y="2420888"/>
            <a:ext cx="295519" cy="66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860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NZ" altLang="en-US" dirty="0" smtClean="0">
                <a:solidFill>
                  <a:srgbClr val="99CC00"/>
                </a:solidFill>
              </a:rPr>
              <a:t>Cumulative distribution function</a:t>
            </a:r>
            <a:endParaRPr lang="en-US" altLang="en-US" dirty="0" smtClean="0">
              <a:solidFill>
                <a:srgbClr val="99CC00"/>
              </a:solidFill>
            </a:endParaRPr>
          </a:p>
        </p:txBody>
      </p:sp>
      <p:sp>
        <p:nvSpPr>
          <p:cNvPr id="78851" name="Content Placeholder 2"/>
          <p:cNvSpPr>
            <a:spLocks noGrp="1"/>
          </p:cNvSpPr>
          <p:nvPr>
            <p:ph idx="1"/>
          </p:nvPr>
        </p:nvSpPr>
        <p:spPr>
          <a:xfrm>
            <a:off x="457200" y="2057401"/>
            <a:ext cx="4276725" cy="3394472"/>
          </a:xfrm>
        </p:spPr>
        <p:txBody>
          <a:bodyPr/>
          <a:lstStyle/>
          <a:p>
            <a:r>
              <a:rPr lang="en-US" altLang="en-US" sz="1500" dirty="0"/>
              <a:t>The </a:t>
            </a:r>
            <a:r>
              <a:rPr lang="en-US" altLang="en-US" sz="1500" dirty="0">
                <a:solidFill>
                  <a:srgbClr val="99CC00"/>
                </a:solidFill>
              </a:rPr>
              <a:t>cumulative distribution function</a:t>
            </a:r>
            <a:r>
              <a:rPr lang="en-US" altLang="en-US" sz="1500" dirty="0"/>
              <a:t> (CDF) of a real-valued random variable X, or just distribution function of X, evaluated at x, is the probability that X will take a value less than or equal to x.</a:t>
            </a:r>
          </a:p>
        </p:txBody>
      </p:sp>
      <p:pic>
        <p:nvPicPr>
          <p:cNvPr id="78852" name="Picture 6" descr="http://daad.wb.tu-harburg.de/uploads/pics/cdf-pdf-1_0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469" y="2132411"/>
            <a:ext cx="2487216" cy="3511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698298" y="1861192"/>
            <a:ext cx="1317138" cy="577081"/>
          </a:xfrm>
          <a:prstGeom prst="rect">
            <a:avLst/>
          </a:prstGeom>
        </p:spPr>
        <p:txBody>
          <a:bodyPr wrap="square">
            <a:spAutoFit/>
          </a:bodyPr>
          <a:lstStyle/>
          <a:p>
            <a:pPr algn="ctr"/>
            <a:r>
              <a:rPr lang="en-US" altLang="en-US" sz="1050" b="1" dirty="0"/>
              <a:t>Probability distribution</a:t>
            </a:r>
          </a:p>
          <a:p>
            <a:pPr algn="ctr"/>
            <a:r>
              <a:rPr lang="en-NZ" altLang="en-US" sz="1050" b="1" dirty="0"/>
              <a:t>function</a:t>
            </a:r>
            <a:endParaRPr lang="en-US" altLang="en-US" sz="1050" b="1" dirty="0"/>
          </a:p>
        </p:txBody>
      </p:sp>
      <p:cxnSp>
        <p:nvCxnSpPr>
          <p:cNvPr id="6" name="Straight Arrow Connector 5"/>
          <p:cNvCxnSpPr/>
          <p:nvPr/>
        </p:nvCxnSpPr>
        <p:spPr bwMode="auto">
          <a:xfrm flipH="1">
            <a:off x="6677220" y="2253608"/>
            <a:ext cx="290094" cy="279687"/>
          </a:xfrm>
          <a:prstGeom prst="straightConnector1">
            <a:avLst/>
          </a:prstGeom>
          <a:solidFill>
            <a:schemeClr val="accent1"/>
          </a:solidFill>
          <a:ln w="317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p:cNvSpPr/>
          <p:nvPr/>
        </p:nvSpPr>
        <p:spPr>
          <a:xfrm>
            <a:off x="3714383" y="4617132"/>
            <a:ext cx="1317138" cy="577081"/>
          </a:xfrm>
          <a:prstGeom prst="rect">
            <a:avLst/>
          </a:prstGeom>
        </p:spPr>
        <p:txBody>
          <a:bodyPr wrap="square">
            <a:spAutoFit/>
          </a:bodyPr>
          <a:lstStyle/>
          <a:p>
            <a:pPr algn="ctr"/>
            <a:r>
              <a:rPr lang="en-US" altLang="en-US" sz="1050" b="1" dirty="0"/>
              <a:t>Cumulative distribution function</a:t>
            </a:r>
          </a:p>
        </p:txBody>
      </p:sp>
      <p:cxnSp>
        <p:nvCxnSpPr>
          <p:cNvPr id="9" name="Straight Arrow Connector 8"/>
          <p:cNvCxnSpPr/>
          <p:nvPr/>
        </p:nvCxnSpPr>
        <p:spPr bwMode="auto">
          <a:xfrm>
            <a:off x="4903353" y="4891443"/>
            <a:ext cx="478738" cy="2688"/>
          </a:xfrm>
          <a:prstGeom prst="straightConnector1">
            <a:avLst/>
          </a:prstGeom>
          <a:solidFill>
            <a:schemeClr val="accent1"/>
          </a:solidFill>
          <a:ln w="317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790642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76200"/>
            <a:ext cx="9144000" cy="1143000"/>
          </a:xfrm>
        </p:spPr>
        <p:txBody>
          <a:bodyPr/>
          <a:lstStyle/>
          <a:p>
            <a:r>
              <a:rPr lang="en-US" altLang="en-US" dirty="0" smtClean="0">
                <a:solidFill>
                  <a:srgbClr val="99CC00"/>
                </a:solidFill>
              </a:rPr>
              <a:t>Distributions: 3 useful features </a:t>
            </a:r>
          </a:p>
        </p:txBody>
      </p:sp>
      <p:sp>
        <p:nvSpPr>
          <p:cNvPr id="56323" name="Rectangle 3"/>
          <p:cNvSpPr>
            <a:spLocks noGrp="1" noChangeArrowheads="1"/>
          </p:cNvSpPr>
          <p:nvPr>
            <p:ph idx="1"/>
          </p:nvPr>
        </p:nvSpPr>
        <p:spPr>
          <a:xfrm>
            <a:off x="228600" y="1447800"/>
            <a:ext cx="8686800" cy="4876800"/>
          </a:xfrm>
        </p:spPr>
        <p:txBody>
          <a:bodyPr/>
          <a:lstStyle/>
          <a:p>
            <a:r>
              <a:rPr lang="en-US" altLang="en-US" sz="2800" dirty="0" smtClean="0"/>
              <a:t>We want to summarize important characteristics of the data distribution such as:</a:t>
            </a:r>
          </a:p>
          <a:p>
            <a:pPr marL="914400" lvl="1" indent="-514350">
              <a:buFont typeface="+mj-lt"/>
              <a:buAutoNum type="arabicPeriod"/>
            </a:pPr>
            <a:r>
              <a:rPr lang="en-US" altLang="en-US" sz="2400" dirty="0" smtClean="0"/>
              <a:t>Where is middle of distribution?</a:t>
            </a:r>
          </a:p>
          <a:p>
            <a:pPr marL="914400" lvl="1" indent="-514350">
              <a:buFont typeface="+mj-lt"/>
              <a:buAutoNum type="arabicPeriod"/>
            </a:pPr>
            <a:endParaRPr lang="en-US" altLang="en-US" sz="2400" dirty="0" smtClean="0"/>
          </a:p>
          <a:p>
            <a:pPr marL="914400" lvl="1" indent="-514350">
              <a:buFont typeface="+mj-lt"/>
              <a:buAutoNum type="arabicPeriod"/>
            </a:pPr>
            <a:r>
              <a:rPr lang="en-US" altLang="en-US" sz="2400" dirty="0" smtClean="0"/>
              <a:t>How variable/wide is distribution?</a:t>
            </a:r>
          </a:p>
          <a:p>
            <a:pPr marL="914400" lvl="1" indent="-514350">
              <a:buFont typeface="+mj-lt"/>
              <a:buAutoNum type="arabicPeriod"/>
            </a:pPr>
            <a:endParaRPr lang="en-NZ" altLang="en-US" sz="2400" dirty="0"/>
          </a:p>
          <a:p>
            <a:pPr marL="914400" lvl="1" indent="-514350">
              <a:buFont typeface="+mj-lt"/>
              <a:buAutoNum type="arabicPeriod"/>
            </a:pPr>
            <a:r>
              <a:rPr lang="en-US" altLang="en-US" sz="2400" dirty="0" smtClean="0"/>
              <a:t>What is shape of the distribution? </a:t>
            </a:r>
          </a:p>
          <a:p>
            <a:pPr>
              <a:buFont typeface="Monotype Sorts"/>
              <a:buNone/>
            </a:pPr>
            <a:endParaRPr lang="en-US" altLang="en-US" sz="2800" dirty="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11188" y="692150"/>
            <a:ext cx="6548437" cy="547688"/>
          </a:xfrm>
        </p:spPr>
        <p:txBody>
          <a:bodyPr/>
          <a:lstStyle/>
          <a:p>
            <a:pPr eaLnBrk="1" hangingPunct="1"/>
            <a:r>
              <a:rPr lang="en-IE" altLang="en-US" smtClean="0"/>
              <a:t>Outline</a:t>
            </a:r>
          </a:p>
        </p:txBody>
      </p:sp>
      <p:sp>
        <p:nvSpPr>
          <p:cNvPr id="45059" name="Rectangle 3"/>
          <p:cNvSpPr>
            <a:spLocks noGrp="1" noChangeArrowheads="1"/>
          </p:cNvSpPr>
          <p:nvPr>
            <p:ph idx="1"/>
          </p:nvPr>
        </p:nvSpPr>
        <p:spPr>
          <a:xfrm>
            <a:off x="395288" y="1701254"/>
            <a:ext cx="8229600" cy="4464050"/>
          </a:xfrm>
          <a:extLst/>
        </p:spPr>
        <p:txBody>
          <a:bodyPr/>
          <a:lstStyle/>
          <a:p>
            <a:pPr marL="533400" indent="-533400" eaLnBrk="1" hangingPunct="1">
              <a:defRPr/>
            </a:pPr>
            <a:r>
              <a:rPr lang="en-IE" altLang="en-US" sz="2400" dirty="0" smtClean="0">
                <a:solidFill>
                  <a:srgbClr val="D60093"/>
                </a:solidFill>
              </a:rPr>
              <a:t>Probability theory</a:t>
            </a:r>
          </a:p>
          <a:p>
            <a:pPr marL="533400" indent="-533400" eaLnBrk="1" hangingPunct="1">
              <a:defRPr/>
            </a:pPr>
            <a:endParaRPr lang="en-IE" altLang="en-US" sz="2400" dirty="0" smtClean="0">
              <a:solidFill>
                <a:srgbClr val="99CC00"/>
              </a:solidFill>
            </a:endParaRPr>
          </a:p>
          <a:p>
            <a:pPr marL="533400" indent="-533400" eaLnBrk="1" hangingPunct="1">
              <a:defRPr/>
            </a:pPr>
            <a:endParaRPr lang="en-IE" altLang="en-US" sz="2400" dirty="0">
              <a:solidFill>
                <a:srgbClr val="99CC00"/>
              </a:solidFill>
            </a:endParaRPr>
          </a:p>
          <a:p>
            <a:pPr marL="533400" indent="-533400" eaLnBrk="1" hangingPunct="1">
              <a:defRPr/>
            </a:pPr>
            <a:r>
              <a:rPr lang="en-IE" altLang="en-US" sz="2400" dirty="0" smtClean="0">
                <a:solidFill>
                  <a:srgbClr val="99CC00"/>
                </a:solidFill>
              </a:rPr>
              <a:t>Descriptive Statistics</a:t>
            </a:r>
            <a:r>
              <a:rPr lang="en-IE" altLang="en-US" sz="2400" dirty="0" smtClean="0"/>
              <a:t> </a:t>
            </a:r>
            <a:r>
              <a:rPr lang="en-IE" altLang="en-US" sz="2400" dirty="0" smtClean="0">
                <a:solidFill>
                  <a:srgbClr val="99CC00"/>
                </a:solidFill>
              </a:rPr>
              <a:t>&amp; Graphical Presentation of Data</a:t>
            </a:r>
          </a:p>
          <a:p>
            <a:pPr marL="533400" indent="-533400" eaLnBrk="1" hangingPunct="1">
              <a:defRPr/>
            </a:pPr>
            <a:endParaRPr lang="en-IE" altLang="en-US" sz="2400" dirty="0" smtClean="0">
              <a:solidFill>
                <a:srgbClr val="FE9700"/>
              </a:solidFill>
            </a:endParaRPr>
          </a:p>
          <a:p>
            <a:pPr marL="533400" indent="-533400" eaLnBrk="1" hangingPunct="1">
              <a:defRPr/>
            </a:pPr>
            <a:endParaRPr lang="en-IE" altLang="en-US" sz="2400" dirty="0">
              <a:solidFill>
                <a:srgbClr val="FE9700"/>
              </a:solidFill>
            </a:endParaRPr>
          </a:p>
          <a:p>
            <a:pPr marL="533400" indent="-533400" eaLnBrk="1" hangingPunct="1">
              <a:defRPr/>
            </a:pPr>
            <a:r>
              <a:rPr lang="en-IE" altLang="en-US" sz="2400" dirty="0" smtClean="0">
                <a:solidFill>
                  <a:srgbClr val="FE9700"/>
                </a:solidFill>
              </a:rPr>
              <a:t>Correlation </a:t>
            </a:r>
            <a:r>
              <a:rPr lang="en-IE" altLang="en-US" sz="2400" dirty="0" err="1" smtClean="0">
                <a:solidFill>
                  <a:srgbClr val="FE9700"/>
                </a:solidFill>
              </a:rPr>
              <a:t>vs</a:t>
            </a:r>
            <a:r>
              <a:rPr lang="en-IE" altLang="en-US" sz="2400" dirty="0" smtClean="0">
                <a:solidFill>
                  <a:srgbClr val="FE9700"/>
                </a:solidFill>
              </a:rPr>
              <a:t> Causation</a:t>
            </a:r>
          </a:p>
          <a:p>
            <a:pPr marL="898525" lvl="1" indent="-571500" eaLnBrk="1" hangingPunct="1">
              <a:buFont typeface="Wingdings" pitchFamily="2" charset="2"/>
              <a:buAutoNum type="arabicPeriod"/>
              <a:defRPr/>
            </a:pPr>
            <a:endParaRPr lang="en-IE" altLang="en-US" sz="3600" dirty="0" smtClean="0"/>
          </a:p>
          <a:p>
            <a:pPr marL="327025" lvl="1" indent="0" eaLnBrk="1" hangingPunct="1">
              <a:buFont typeface="Wingdings" pitchFamily="2" charset="2"/>
              <a:buNone/>
              <a:defRPr/>
            </a:pPr>
            <a:endParaRPr lang="en-IE" altLang="en-US" sz="1800" dirty="0"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IE" altLang="en-US" dirty="0" smtClean="0">
                <a:solidFill>
                  <a:srgbClr val="99CC00"/>
                </a:solidFill>
              </a:rPr>
              <a:t>Measures of Central Tendency (Location)</a:t>
            </a:r>
          </a:p>
        </p:txBody>
      </p:sp>
      <p:sp>
        <p:nvSpPr>
          <p:cNvPr id="49155" name="Rectangle 3"/>
          <p:cNvSpPr>
            <a:spLocks noGrp="1" noChangeArrowheads="1"/>
          </p:cNvSpPr>
          <p:nvPr>
            <p:ph idx="1"/>
          </p:nvPr>
        </p:nvSpPr>
        <p:spPr/>
        <p:txBody>
          <a:bodyPr/>
          <a:lstStyle/>
          <a:p>
            <a:pPr marL="0" indent="0" eaLnBrk="1" hangingPunct="1">
              <a:buFont typeface="Wingdings" pitchFamily="2" charset="2"/>
              <a:buNone/>
            </a:pPr>
            <a:r>
              <a:rPr lang="en-IE" altLang="en-US" dirty="0" smtClean="0">
                <a:latin typeface="Times New Roman" pitchFamily="18" charset="0"/>
              </a:rPr>
              <a:t>Measures of location to indicate where on the number line the data are to be found. Common measures of location are:</a:t>
            </a:r>
          </a:p>
          <a:p>
            <a:pPr marL="0" indent="0" eaLnBrk="1" hangingPunct="1">
              <a:lnSpc>
                <a:spcPct val="40000"/>
              </a:lnSpc>
              <a:buFont typeface="Wingdings" pitchFamily="2" charset="2"/>
              <a:buNone/>
            </a:pPr>
            <a:endParaRPr lang="en-IE" altLang="en-US" dirty="0" smtClean="0">
              <a:latin typeface="Times New Roman" pitchFamily="18" charset="0"/>
            </a:endParaRPr>
          </a:p>
          <a:p>
            <a:pPr marL="571500" indent="-571500" eaLnBrk="1" hangingPunct="1">
              <a:buFont typeface="Wingdings" pitchFamily="2" charset="2"/>
              <a:buAutoNum type="romanLcParenBoth"/>
            </a:pPr>
            <a:r>
              <a:rPr lang="en-IE" altLang="en-US" b="1" dirty="0" smtClean="0">
                <a:solidFill>
                  <a:schemeClr val="folHlink"/>
                </a:solidFill>
                <a:latin typeface="Times New Roman" pitchFamily="18" charset="0"/>
              </a:rPr>
              <a:t>Arithmetic</a:t>
            </a:r>
            <a:r>
              <a:rPr lang="en-IE" altLang="en-US" dirty="0" smtClean="0">
                <a:latin typeface="Times New Roman" pitchFamily="18" charset="0"/>
              </a:rPr>
              <a:t> </a:t>
            </a:r>
            <a:r>
              <a:rPr lang="en-IE" altLang="en-US" b="1" dirty="0" smtClean="0">
                <a:solidFill>
                  <a:schemeClr val="folHlink"/>
                </a:solidFill>
                <a:latin typeface="Times New Roman" pitchFamily="18" charset="0"/>
              </a:rPr>
              <a:t>Mean</a:t>
            </a:r>
          </a:p>
          <a:p>
            <a:pPr marL="571500" indent="-571500" eaLnBrk="1" hangingPunct="1">
              <a:buFont typeface="Wingdings" pitchFamily="2" charset="2"/>
              <a:buAutoNum type="romanLcParenBoth" startAt="2"/>
            </a:pPr>
            <a:r>
              <a:rPr lang="en-IE" altLang="en-US" b="1" dirty="0" smtClean="0">
                <a:solidFill>
                  <a:schemeClr val="folHlink"/>
                </a:solidFill>
                <a:latin typeface="Times New Roman" pitchFamily="18" charset="0"/>
              </a:rPr>
              <a:t>Median</a:t>
            </a:r>
          </a:p>
          <a:p>
            <a:pPr marL="571500" indent="-571500" eaLnBrk="1" hangingPunct="1">
              <a:buFont typeface="Wingdings" pitchFamily="2" charset="2"/>
              <a:buAutoNum type="romanLcParenBoth" startAt="2"/>
            </a:pPr>
            <a:r>
              <a:rPr lang="en-IE" altLang="en-US" b="1" dirty="0" smtClean="0">
                <a:solidFill>
                  <a:schemeClr val="folHlink"/>
                </a:solidFill>
                <a:latin typeface="Times New Roman" pitchFamily="18" charset="0"/>
              </a:rPr>
              <a:t>Mode </a:t>
            </a:r>
            <a:r>
              <a:rPr lang="en-IE" altLang="en-US" sz="2400" b="1" dirty="0" smtClean="0">
                <a:solidFill>
                  <a:schemeClr val="folHlink"/>
                </a:solidFill>
                <a:latin typeface="Times New Roman" pitchFamily="18" charset="0"/>
              </a:rPr>
              <a:t>(the most frequent value in a sample)</a:t>
            </a:r>
            <a:endParaRPr lang="en-IE" altLang="en-US" b="1" dirty="0" smtClean="0">
              <a:solidFill>
                <a:schemeClr val="folHlink"/>
              </a:solidFill>
              <a:latin typeface="Times New Roman" pitchFamily="18" charset="0"/>
            </a:endParaRPr>
          </a:p>
          <a:p>
            <a:pPr marL="0" indent="0" eaLnBrk="1" hangingPunct="1">
              <a:buNone/>
            </a:pPr>
            <a:endParaRPr lang="en-IE" altLang="en-US" dirty="0" smtClean="0">
              <a:latin typeface="Times New Roman" pitchFamily="18" charset="0"/>
            </a:endParaRPr>
          </a:p>
        </p:txBody>
      </p:sp>
    </p:spTree>
    <p:extLst>
      <p:ext uri="{BB962C8B-B14F-4D97-AF65-F5344CB8AC3E}">
        <p14:creationId xmlns:p14="http://schemas.microsoft.com/office/powerpoint/2010/main" val="150062567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636713" y="482600"/>
            <a:ext cx="3538537" cy="596900"/>
          </a:xfrm>
        </p:spPr>
        <p:txBody>
          <a:bodyPr/>
          <a:lstStyle/>
          <a:p>
            <a:pPr eaLnBrk="1" hangingPunct="1"/>
            <a:r>
              <a:rPr lang="en-IE" altLang="en-US" dirty="0" smtClean="0">
                <a:solidFill>
                  <a:srgbClr val="99CC00"/>
                </a:solidFill>
              </a:rPr>
              <a:t>The </a:t>
            </a:r>
            <a:r>
              <a:rPr lang="en-IE" altLang="en-US" b="1" dirty="0" smtClean="0">
                <a:solidFill>
                  <a:srgbClr val="99CC00"/>
                </a:solidFill>
              </a:rPr>
              <a:t>Mean</a:t>
            </a:r>
          </a:p>
        </p:txBody>
      </p:sp>
      <p:graphicFrame>
        <p:nvGraphicFramePr>
          <p:cNvPr id="50179" name="Object 22"/>
          <p:cNvGraphicFramePr>
            <a:graphicFrameLocks noGrp="1" noChangeAspect="1"/>
          </p:cNvGraphicFramePr>
          <p:nvPr>
            <p:ph idx="1"/>
          </p:nvPr>
        </p:nvGraphicFramePr>
        <p:xfrm>
          <a:off x="2987675" y="2887663"/>
          <a:ext cx="2670175" cy="1855787"/>
        </p:xfrm>
        <a:graphic>
          <a:graphicData uri="http://schemas.openxmlformats.org/presentationml/2006/ole">
            <mc:AlternateContent xmlns:mc="http://schemas.openxmlformats.org/markup-compatibility/2006">
              <mc:Choice xmlns:v="urn:schemas-microsoft-com:vml" Requires="v">
                <p:oleObj spid="_x0000_s178283" name="Equation" r:id="rId4" imgW="748975" imgH="520474" progId="Equation.3">
                  <p:embed/>
                </p:oleObj>
              </mc:Choice>
              <mc:Fallback>
                <p:oleObj name="Equation" r:id="rId4" imgW="748975" imgH="520474"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887663"/>
                        <a:ext cx="2670175"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0" name="Rectangle 3"/>
          <p:cNvSpPr>
            <a:spLocks noGrp="1" noChangeArrowheads="1"/>
          </p:cNvSpPr>
          <p:nvPr>
            <p:ph type="body" idx="4294967295"/>
          </p:nvPr>
        </p:nvSpPr>
        <p:spPr>
          <a:xfrm>
            <a:off x="0" y="1412875"/>
            <a:ext cx="8229600" cy="1655763"/>
          </a:xfrm>
        </p:spPr>
        <p:txBody>
          <a:bodyPr/>
          <a:lstStyle/>
          <a:p>
            <a:pPr eaLnBrk="1" hangingPunct="1"/>
            <a:r>
              <a:rPr lang="en-IE" altLang="en-US" dirty="0" smtClean="0"/>
              <a:t>Let x</a:t>
            </a:r>
            <a:r>
              <a:rPr lang="en-IE" altLang="en-US" baseline="-25000" dirty="0" smtClean="0"/>
              <a:t>1</a:t>
            </a:r>
            <a:r>
              <a:rPr lang="en-IE" altLang="en-US" dirty="0" smtClean="0"/>
              <a:t>,x</a:t>
            </a:r>
            <a:r>
              <a:rPr lang="en-IE" altLang="en-US" baseline="-25000" dirty="0" smtClean="0"/>
              <a:t>2</a:t>
            </a:r>
            <a:r>
              <a:rPr lang="en-IE" altLang="en-US" dirty="0" smtClean="0"/>
              <a:t>,x</a:t>
            </a:r>
            <a:r>
              <a:rPr lang="en-IE" altLang="en-US" baseline="-25000" dirty="0" smtClean="0"/>
              <a:t>3</a:t>
            </a:r>
            <a:r>
              <a:rPr lang="en-IE" altLang="en-US" dirty="0" smtClean="0"/>
              <a:t>,…,</a:t>
            </a:r>
            <a:r>
              <a:rPr lang="en-IE" altLang="en-US" dirty="0" err="1" smtClean="0"/>
              <a:t>x</a:t>
            </a:r>
            <a:r>
              <a:rPr lang="en-IE" altLang="en-US" i="1" baseline="-25000" dirty="0" err="1" smtClean="0"/>
              <a:t>n</a:t>
            </a:r>
            <a:r>
              <a:rPr lang="en-IE" altLang="en-US" i="1" dirty="0" smtClean="0"/>
              <a:t> </a:t>
            </a:r>
            <a:r>
              <a:rPr lang="en-IE" altLang="en-US" dirty="0" smtClean="0"/>
              <a:t>be the realised values</a:t>
            </a:r>
            <a:r>
              <a:rPr lang="en-IE" altLang="en-US" i="1" dirty="0" smtClean="0"/>
              <a:t> </a:t>
            </a:r>
            <a:r>
              <a:rPr lang="en-IE" altLang="en-US" dirty="0" smtClean="0"/>
              <a:t>of a random variable </a:t>
            </a:r>
            <a:r>
              <a:rPr lang="en-IE" altLang="en-US" b="1" dirty="0" smtClean="0"/>
              <a:t>X</a:t>
            </a:r>
            <a:r>
              <a:rPr lang="en-IE" altLang="en-US" dirty="0" smtClean="0"/>
              <a:t>, from a sample of size</a:t>
            </a:r>
            <a:r>
              <a:rPr lang="en-IE" altLang="en-US" b="1" dirty="0" smtClean="0"/>
              <a:t> n.</a:t>
            </a:r>
            <a:r>
              <a:rPr lang="en-IE" altLang="en-US" dirty="0" smtClean="0"/>
              <a:t> The </a:t>
            </a:r>
            <a:r>
              <a:rPr lang="en-IE" altLang="en-US" b="1" dirty="0" smtClean="0">
                <a:solidFill>
                  <a:schemeClr val="folHlink"/>
                </a:solidFill>
              </a:rPr>
              <a:t>sample arithmetic mean</a:t>
            </a:r>
            <a:r>
              <a:rPr lang="en-IE" altLang="en-US" dirty="0" smtClean="0"/>
              <a:t> is defined as:</a:t>
            </a:r>
          </a:p>
        </p:txBody>
      </p:sp>
      <p:sp>
        <p:nvSpPr>
          <p:cNvPr id="50181" name="Rectangle 27"/>
          <p:cNvSpPr>
            <a:spLocks noChangeArrowheads="1"/>
          </p:cNvSpPr>
          <p:nvPr/>
        </p:nvSpPr>
        <p:spPr bwMode="auto">
          <a:xfrm>
            <a:off x="468313" y="4724400"/>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lnSpc>
                <a:spcPct val="90000"/>
              </a:lnSpc>
              <a:buClr>
                <a:schemeClr val="accent1"/>
              </a:buClr>
              <a:buSzPct val="65000"/>
              <a:buFont typeface="Wingdings" pitchFamily="2" charset="2"/>
              <a:buChar char="n"/>
            </a:pPr>
            <a:endParaRPr lang="en-GB" altLang="en-US" sz="2600"/>
          </a:p>
        </p:txBody>
      </p:sp>
      <p:sp>
        <p:nvSpPr>
          <p:cNvPr id="50182" name="Rectangle 1"/>
          <p:cNvSpPr>
            <a:spLocks noChangeArrowheads="1"/>
          </p:cNvSpPr>
          <p:nvPr/>
        </p:nvSpPr>
        <p:spPr bwMode="auto">
          <a:xfrm>
            <a:off x="684213" y="5013325"/>
            <a:ext cx="8013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 typeface="Wingdings" pitchFamily="2" charset="2"/>
              <a:buNone/>
            </a:pPr>
            <a:r>
              <a:rPr lang="en-IE" altLang="en-US" sz="1800" dirty="0">
                <a:latin typeface="Tahoma" pitchFamily="34" charset="0"/>
              </a:rPr>
              <a:t>Example: The systolic blood pressure of 7 middle aged men were:</a:t>
            </a:r>
          </a:p>
          <a:p>
            <a:pPr eaLnBrk="1" hangingPunct="1">
              <a:lnSpc>
                <a:spcPct val="10000"/>
              </a:lnSpc>
              <a:spcBef>
                <a:spcPct val="0"/>
              </a:spcBef>
              <a:buFont typeface="Wingdings" pitchFamily="2" charset="2"/>
              <a:buNone/>
            </a:pPr>
            <a:endParaRPr lang="en-IE" altLang="en-US" sz="1800" dirty="0">
              <a:latin typeface="Tahoma" pitchFamily="34" charset="0"/>
            </a:endParaRPr>
          </a:p>
          <a:p>
            <a:pPr eaLnBrk="1" hangingPunct="1">
              <a:spcBef>
                <a:spcPct val="0"/>
              </a:spcBef>
              <a:buFont typeface="Wingdings" pitchFamily="2" charset="2"/>
              <a:buNone/>
            </a:pPr>
            <a:r>
              <a:rPr lang="en-IE" altLang="en-US" sz="1800" dirty="0">
                <a:latin typeface="Tahoma" pitchFamily="34" charset="0"/>
              </a:rPr>
              <a:t>151, 124, 132, 170, 146, 124 and 113.</a:t>
            </a:r>
          </a:p>
        </p:txBody>
      </p:sp>
      <p:sp>
        <p:nvSpPr>
          <p:cNvPr id="3" name="TextBox 2"/>
          <p:cNvSpPr txBox="1">
            <a:spLocks noRot="1" noChangeAspect="1" noMove="1" noResize="1" noEditPoints="1" noAdjustHandles="1" noChangeArrowheads="1" noChangeShapeType="1" noTextEdit="1"/>
          </p:cNvSpPr>
          <p:nvPr/>
        </p:nvSpPr>
        <p:spPr>
          <a:xfrm>
            <a:off x="-36512" y="5874221"/>
            <a:ext cx="9155583" cy="869533"/>
          </a:xfrm>
          <a:prstGeom prst="rect">
            <a:avLst/>
          </a:prstGeom>
          <a:blipFill rotWithShape="1">
            <a:blip r:embed="rId6"/>
            <a:stretch>
              <a:fillRect/>
            </a:stretch>
          </a:blipFill>
        </p:spPr>
        <p:txBody>
          <a:bodyPr/>
          <a:lstStyle/>
          <a:p>
            <a:pPr>
              <a:defRPr/>
            </a:pPr>
            <a:r>
              <a:rPr lang="en-US">
                <a:noFill/>
                <a:cs typeface="Arial" charset="0"/>
              </a:rPr>
              <a:t> </a:t>
            </a:r>
          </a:p>
        </p:txBody>
      </p:sp>
    </p:spTree>
    <p:extLst>
      <p:ext uri="{BB962C8B-B14F-4D97-AF65-F5344CB8AC3E}">
        <p14:creationId xmlns:p14="http://schemas.microsoft.com/office/powerpoint/2010/main" val="425510303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IE" altLang="en-US" dirty="0" smtClean="0">
                <a:solidFill>
                  <a:srgbClr val="99CC00"/>
                </a:solidFill>
              </a:rPr>
              <a:t>The Median</a:t>
            </a:r>
          </a:p>
        </p:txBody>
      </p:sp>
      <p:sp>
        <p:nvSpPr>
          <p:cNvPr id="51203" name="Rectangle 3"/>
          <p:cNvSpPr>
            <a:spLocks noGrp="1" noChangeArrowheads="1"/>
          </p:cNvSpPr>
          <p:nvPr>
            <p:ph idx="1"/>
          </p:nvPr>
        </p:nvSpPr>
        <p:spPr>
          <a:xfrm>
            <a:off x="457200" y="1600200"/>
            <a:ext cx="8229600" cy="3484563"/>
          </a:xfrm>
        </p:spPr>
        <p:txBody>
          <a:bodyPr/>
          <a:lstStyle/>
          <a:p>
            <a:pPr marL="365125" indent="-365125" eaLnBrk="1" hangingPunct="1">
              <a:tabLst>
                <a:tab pos="1082675" algn="l"/>
              </a:tabLst>
            </a:pPr>
            <a:r>
              <a:rPr lang="en-IE" altLang="en-US" dirty="0" smtClean="0"/>
              <a:t>If the sample data are arranged in increasing order, the </a:t>
            </a:r>
            <a:r>
              <a:rPr lang="en-IE" altLang="en-US" b="1" dirty="0" smtClean="0">
                <a:solidFill>
                  <a:schemeClr val="folHlink"/>
                </a:solidFill>
              </a:rPr>
              <a:t>median</a:t>
            </a:r>
            <a:r>
              <a:rPr lang="en-IE" altLang="en-US" dirty="0" smtClean="0"/>
              <a:t> is </a:t>
            </a:r>
          </a:p>
          <a:p>
            <a:pPr marL="1082675" lvl="1" indent="-538163" eaLnBrk="1" hangingPunct="1">
              <a:buFontTx/>
              <a:buAutoNum type="romanLcParenBoth"/>
              <a:tabLst>
                <a:tab pos="1082675" algn="l"/>
              </a:tabLst>
            </a:pPr>
            <a:r>
              <a:rPr lang="en-IE" altLang="en-US" dirty="0" smtClean="0"/>
              <a:t>the </a:t>
            </a:r>
            <a:r>
              <a:rPr lang="en-IE" altLang="en-US" u="sng" dirty="0" smtClean="0"/>
              <a:t>middle</a:t>
            </a:r>
            <a:r>
              <a:rPr lang="en-IE" altLang="en-US" dirty="0" smtClean="0"/>
              <a:t> value if </a:t>
            </a:r>
            <a:r>
              <a:rPr lang="en-IE" altLang="en-US" i="1" dirty="0" smtClean="0"/>
              <a:t>n</a:t>
            </a:r>
            <a:r>
              <a:rPr lang="en-IE" altLang="en-US" dirty="0" smtClean="0"/>
              <a:t> is an odd number, or</a:t>
            </a:r>
          </a:p>
          <a:p>
            <a:pPr marL="1082675" lvl="1" indent="-538163" eaLnBrk="1" hangingPunct="1">
              <a:buFontTx/>
              <a:buAutoNum type="romanLcParenBoth"/>
              <a:tabLst>
                <a:tab pos="1082675" algn="l"/>
              </a:tabLst>
            </a:pPr>
            <a:r>
              <a:rPr lang="en-IE" altLang="en-US" u="sng" dirty="0" smtClean="0"/>
              <a:t>midway</a:t>
            </a:r>
            <a:r>
              <a:rPr lang="en-IE" altLang="en-US" dirty="0" smtClean="0"/>
              <a:t> between the two middle values if </a:t>
            </a:r>
            <a:r>
              <a:rPr lang="en-IE" altLang="en-US" i="1" dirty="0" smtClean="0"/>
              <a:t>n</a:t>
            </a:r>
            <a:r>
              <a:rPr lang="en-IE" altLang="en-US" dirty="0" smtClean="0"/>
              <a:t> is an even number</a:t>
            </a:r>
          </a:p>
        </p:txBody>
      </p:sp>
      <p:sp>
        <p:nvSpPr>
          <p:cNvPr id="51204" name="Rectangle 1"/>
          <p:cNvSpPr>
            <a:spLocks noChangeArrowheads="1"/>
          </p:cNvSpPr>
          <p:nvPr/>
        </p:nvSpPr>
        <p:spPr bwMode="auto">
          <a:xfrm>
            <a:off x="179388" y="5130800"/>
            <a:ext cx="8964612" cy="144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 typeface="Wingdings" pitchFamily="2" charset="2"/>
              <a:buNone/>
            </a:pPr>
            <a:r>
              <a:rPr lang="en-IE" altLang="en-US" sz="1800" dirty="0">
                <a:latin typeface="Tahoma" pitchFamily="34" charset="0"/>
              </a:rPr>
              <a:t>The reordered systolic blood pressure data seen earlier </a:t>
            </a:r>
            <a:r>
              <a:rPr lang="en-IE" altLang="en-US" sz="1200" dirty="0">
                <a:latin typeface="Tahoma" pitchFamily="34" charset="0"/>
              </a:rPr>
              <a:t>151, 124, 132, 170, 146, 124 and 113</a:t>
            </a:r>
            <a:r>
              <a:rPr lang="en-IE" altLang="en-US" sz="1800" dirty="0">
                <a:latin typeface="Tahoma" pitchFamily="34" charset="0"/>
              </a:rPr>
              <a:t> are:</a:t>
            </a:r>
          </a:p>
          <a:p>
            <a:pPr eaLnBrk="1" hangingPunct="1">
              <a:lnSpc>
                <a:spcPct val="40000"/>
              </a:lnSpc>
              <a:spcBef>
                <a:spcPct val="0"/>
              </a:spcBef>
              <a:buFont typeface="Wingdings" pitchFamily="2" charset="2"/>
              <a:buNone/>
            </a:pPr>
            <a:endParaRPr lang="en-IE" altLang="en-US" sz="1800" dirty="0">
              <a:latin typeface="Tahoma" pitchFamily="34" charset="0"/>
            </a:endParaRPr>
          </a:p>
          <a:p>
            <a:pPr eaLnBrk="1" hangingPunct="1">
              <a:spcBef>
                <a:spcPct val="0"/>
              </a:spcBef>
              <a:buFont typeface="Wingdings" pitchFamily="2" charset="2"/>
              <a:buNone/>
            </a:pPr>
            <a:r>
              <a:rPr lang="en-IE" altLang="en-US" sz="1800" dirty="0">
                <a:latin typeface="Tahoma" pitchFamily="34" charset="0"/>
              </a:rPr>
              <a:t>113, 124, 124, 132, 146, 151, 170</a:t>
            </a:r>
          </a:p>
          <a:p>
            <a:pPr eaLnBrk="1" hangingPunct="1">
              <a:lnSpc>
                <a:spcPct val="50000"/>
              </a:lnSpc>
              <a:spcBef>
                <a:spcPct val="0"/>
              </a:spcBef>
              <a:buFont typeface="Wingdings" pitchFamily="2" charset="2"/>
              <a:buNone/>
            </a:pPr>
            <a:endParaRPr lang="en-IE" altLang="en-US" sz="1800" dirty="0">
              <a:latin typeface="Tahoma" pitchFamily="34" charset="0"/>
            </a:endParaRPr>
          </a:p>
          <a:p>
            <a:pPr eaLnBrk="1" hangingPunct="1">
              <a:spcBef>
                <a:spcPct val="0"/>
              </a:spcBef>
              <a:buFont typeface="Wingdings" pitchFamily="2" charset="2"/>
              <a:buNone/>
            </a:pPr>
            <a:r>
              <a:rPr lang="en-IE" altLang="en-US" sz="1800" dirty="0">
                <a:latin typeface="Tahoma" pitchFamily="34" charset="0"/>
              </a:rPr>
              <a:t>The Median is the value in the middle of the ordered data: 132 </a:t>
            </a:r>
          </a:p>
          <a:p>
            <a:pPr eaLnBrk="1" hangingPunct="1">
              <a:spcBef>
                <a:spcPct val="0"/>
              </a:spcBef>
              <a:buFont typeface="Wingdings" pitchFamily="2" charset="2"/>
              <a:buNone/>
            </a:pPr>
            <a:endParaRPr lang="en-IE" altLang="en-US" sz="1800" dirty="0">
              <a:latin typeface="Tahoma" pitchFamily="34" charset="0"/>
            </a:endParaRPr>
          </a:p>
        </p:txBody>
      </p:sp>
    </p:spTree>
    <p:extLst>
      <p:ext uri="{BB962C8B-B14F-4D97-AF65-F5344CB8AC3E}">
        <p14:creationId xmlns:p14="http://schemas.microsoft.com/office/powerpoint/2010/main" val="137782116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NZ" altLang="en-US" sz="2400" dirty="0" smtClean="0">
                <a:solidFill>
                  <a:srgbClr val="99CC00"/>
                </a:solidFill>
              </a:rPr>
              <a:t>Subtle difference between the mean and the median (or how statistics are shamelessly used to manipulate people)</a:t>
            </a:r>
            <a:endParaRPr lang="en-US" altLang="en-US" sz="2400" dirty="0" smtClean="0">
              <a:solidFill>
                <a:srgbClr val="99CC00"/>
              </a:solidFill>
            </a:endParaRPr>
          </a:p>
        </p:txBody>
      </p:sp>
      <p:pic>
        <p:nvPicPr>
          <p:cNvPr id="184322" name="Picture 2" descr="File:Distribution of Annual Household Income in the United States 20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72" y="1628800"/>
            <a:ext cx="7562444" cy="50762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p:cNvSpPr>
            <a:spLocks noChangeArrowheads="1"/>
          </p:cNvSpPr>
          <p:nvPr/>
        </p:nvSpPr>
        <p:spPr bwMode="auto">
          <a:xfrm>
            <a:off x="4064619" y="2999727"/>
            <a:ext cx="151216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 typeface="Wingdings" pitchFamily="2" charset="2"/>
              <a:buNone/>
            </a:pPr>
            <a:r>
              <a:rPr lang="en-IE" altLang="en-US" sz="1050" dirty="0" smtClean="0">
                <a:latin typeface="Tahoma" pitchFamily="34" charset="0"/>
              </a:rPr>
              <a:t>Mean household income was 70,000</a:t>
            </a:r>
            <a:endParaRPr lang="en-IE" altLang="en-US" sz="1050" dirty="0">
              <a:latin typeface="Tahoma" pitchFamily="34" charset="0"/>
            </a:endParaRPr>
          </a:p>
        </p:txBody>
      </p:sp>
      <p:cxnSp>
        <p:nvCxnSpPr>
          <p:cNvPr id="7" name="Elbow Connector 6"/>
          <p:cNvCxnSpPr/>
          <p:nvPr/>
        </p:nvCxnSpPr>
        <p:spPr bwMode="auto">
          <a:xfrm rot="5400000">
            <a:off x="3634007" y="3479079"/>
            <a:ext cx="702214" cy="159009"/>
          </a:xfrm>
          <a:prstGeom prst="bentConnector3">
            <a:avLst>
              <a:gd name="adj1" fmla="val 1168"/>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60164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IE" altLang="en-US" sz="3600" dirty="0" smtClean="0">
                <a:solidFill>
                  <a:srgbClr val="99CC00"/>
                </a:solidFill>
              </a:rPr>
              <a:t>Measures of Dispersion/variability</a:t>
            </a:r>
          </a:p>
        </p:txBody>
      </p:sp>
      <p:sp>
        <p:nvSpPr>
          <p:cNvPr id="62467" name="Rectangle 3"/>
          <p:cNvSpPr>
            <a:spLocks noGrp="1" noChangeArrowheads="1"/>
          </p:cNvSpPr>
          <p:nvPr>
            <p:ph idx="1"/>
          </p:nvPr>
        </p:nvSpPr>
        <p:spPr>
          <a:xfrm>
            <a:off x="457200" y="1417638"/>
            <a:ext cx="8459787" cy="5154613"/>
          </a:xfrm>
        </p:spPr>
        <p:txBody>
          <a:bodyPr/>
          <a:lstStyle/>
          <a:p>
            <a:pPr marL="609600" indent="-609600" eaLnBrk="1" hangingPunct="1"/>
            <a:r>
              <a:rPr lang="en-IE" altLang="en-US" sz="2600" dirty="0" smtClean="0"/>
              <a:t>Measures of dispersion characterise how spread out the distribution is, i.e., how variable the data are</a:t>
            </a:r>
          </a:p>
          <a:p>
            <a:pPr marL="609600" indent="-609600" eaLnBrk="1" hangingPunct="1"/>
            <a:endParaRPr lang="en-IE" altLang="en-US" sz="2600" dirty="0"/>
          </a:p>
          <a:p>
            <a:pPr marL="609600" indent="-609600" eaLnBrk="1" hangingPunct="1"/>
            <a:r>
              <a:rPr lang="en-IE" altLang="en-US" sz="2600" dirty="0" smtClean="0"/>
              <a:t>Commonly used measures of dispersion include:</a:t>
            </a:r>
          </a:p>
          <a:p>
            <a:pPr marL="1154113" lvl="1" indent="-533400" eaLnBrk="1" hangingPunct="1">
              <a:buFontTx/>
              <a:buAutoNum type="arabicPeriod"/>
            </a:pPr>
            <a:r>
              <a:rPr lang="en-IE" altLang="en-US" sz="2200" dirty="0" smtClean="0">
                <a:solidFill>
                  <a:schemeClr val="folHlink"/>
                </a:solidFill>
              </a:rPr>
              <a:t>Range</a:t>
            </a:r>
          </a:p>
          <a:p>
            <a:pPr marL="1154113" lvl="1" indent="-533400" eaLnBrk="1" hangingPunct="1">
              <a:buFontTx/>
              <a:buAutoNum type="arabicPeriod"/>
            </a:pPr>
            <a:r>
              <a:rPr lang="en-IE" altLang="en-US" sz="2200" dirty="0" smtClean="0">
                <a:solidFill>
                  <a:schemeClr val="folHlink"/>
                </a:solidFill>
              </a:rPr>
              <a:t>Variance &amp; Standard deviation</a:t>
            </a:r>
          </a:p>
        </p:txBody>
      </p:sp>
    </p:spTree>
    <p:extLst>
      <p:ext uri="{BB962C8B-B14F-4D97-AF65-F5344CB8AC3E}">
        <p14:creationId xmlns:p14="http://schemas.microsoft.com/office/powerpoint/2010/main" val="110293432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IE" altLang="en-US" dirty="0" smtClean="0">
                <a:solidFill>
                  <a:srgbClr val="99CC00"/>
                </a:solidFill>
              </a:rPr>
              <a:t>Range</a:t>
            </a:r>
          </a:p>
        </p:txBody>
      </p:sp>
      <p:sp>
        <p:nvSpPr>
          <p:cNvPr id="63491" name="Rectangle 3"/>
          <p:cNvSpPr>
            <a:spLocks noGrp="1" noChangeArrowheads="1"/>
          </p:cNvSpPr>
          <p:nvPr>
            <p:ph idx="1"/>
          </p:nvPr>
        </p:nvSpPr>
        <p:spPr>
          <a:xfrm>
            <a:off x="971550" y="1412875"/>
            <a:ext cx="7988300" cy="4651375"/>
          </a:xfrm>
        </p:spPr>
        <p:txBody>
          <a:bodyPr/>
          <a:lstStyle/>
          <a:p>
            <a:pPr marL="365125" indent="-365125" eaLnBrk="1" hangingPunct="1"/>
            <a:r>
              <a:rPr lang="en-IE" altLang="en-US" dirty="0" smtClean="0"/>
              <a:t>the sample </a:t>
            </a:r>
            <a:r>
              <a:rPr lang="en-IE" altLang="en-US" b="1" dirty="0" smtClean="0">
                <a:solidFill>
                  <a:schemeClr val="folHlink"/>
                </a:solidFill>
              </a:rPr>
              <a:t>Range</a:t>
            </a:r>
            <a:r>
              <a:rPr lang="en-IE" altLang="en-US" dirty="0" smtClean="0"/>
              <a:t> is the difference between the largest and smallest observations in the sample</a:t>
            </a:r>
          </a:p>
          <a:p>
            <a:pPr marL="365125" indent="-365125" eaLnBrk="1" hangingPunct="1"/>
            <a:endParaRPr lang="en-IE" altLang="en-US" dirty="0" smtClean="0"/>
          </a:p>
          <a:p>
            <a:pPr marL="365125" indent="-365125" eaLnBrk="1" hangingPunct="1"/>
            <a:r>
              <a:rPr lang="en-IE" altLang="en-US" dirty="0" smtClean="0"/>
              <a:t>easy to calculate;</a:t>
            </a:r>
          </a:p>
          <a:p>
            <a:pPr marL="1246188" lvl="1" indent="-533400" eaLnBrk="1" hangingPunct="1"/>
            <a:r>
              <a:rPr lang="en-IE" altLang="en-US" sz="2400" dirty="0" smtClean="0"/>
              <a:t>Blood pressure example: </a:t>
            </a:r>
          </a:p>
          <a:p>
            <a:pPr marL="1646238" lvl="2" indent="-533400" eaLnBrk="1" hangingPunct="1"/>
            <a:r>
              <a:rPr lang="en-IE" altLang="en-US" sz="2000" dirty="0">
                <a:latin typeface="Tahoma" pitchFamily="34" charset="0"/>
              </a:rPr>
              <a:t>113, 124, 124, 132, 146, 151, 170</a:t>
            </a:r>
            <a:endParaRPr lang="en-IE" altLang="en-US" sz="2000" dirty="0"/>
          </a:p>
          <a:p>
            <a:pPr marL="1246188" lvl="1" indent="-533400" eaLnBrk="1" hangingPunct="1"/>
            <a:r>
              <a:rPr lang="en-IE" altLang="en-US" sz="1800" dirty="0" smtClean="0"/>
              <a:t>min=113 and max=170, so the range is 170-113=57 mmHg</a:t>
            </a:r>
          </a:p>
          <a:p>
            <a:pPr marL="365125" indent="-365125" eaLnBrk="1" hangingPunct="1"/>
            <a:r>
              <a:rPr lang="en-IE" altLang="en-US" dirty="0" smtClean="0"/>
              <a:t>sensitive to extreme values </a:t>
            </a:r>
            <a:r>
              <a:rPr lang="en-IE" altLang="en-US" dirty="0" smtClean="0">
                <a:sym typeface="Wingdings" pitchFamily="2" charset="2"/>
              </a:rPr>
              <a:t></a:t>
            </a:r>
            <a:endParaRPr lang="en-IE" altLang="en-US" dirty="0" smtClean="0"/>
          </a:p>
        </p:txBody>
      </p:sp>
    </p:spTree>
    <p:extLst>
      <p:ext uri="{BB962C8B-B14F-4D97-AF65-F5344CB8AC3E}">
        <p14:creationId xmlns:p14="http://schemas.microsoft.com/office/powerpoint/2010/main" val="161360597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IE" altLang="en-US" dirty="0" smtClean="0">
                <a:solidFill>
                  <a:srgbClr val="99CC00"/>
                </a:solidFill>
              </a:rPr>
              <a:t>Sample Variance</a:t>
            </a:r>
          </a:p>
        </p:txBody>
      </p:sp>
      <p:graphicFrame>
        <p:nvGraphicFramePr>
          <p:cNvPr id="64515" name="Object 4"/>
          <p:cNvGraphicFramePr>
            <a:graphicFrameLocks noGrp="1" noChangeAspect="1"/>
          </p:cNvGraphicFramePr>
          <p:nvPr>
            <p:ph idx="1"/>
          </p:nvPr>
        </p:nvGraphicFramePr>
        <p:xfrm>
          <a:off x="2914650" y="3032125"/>
          <a:ext cx="2565400" cy="1501775"/>
        </p:xfrm>
        <a:graphic>
          <a:graphicData uri="http://schemas.openxmlformats.org/presentationml/2006/ole">
            <mc:AlternateContent xmlns:mc="http://schemas.openxmlformats.org/markup-compatibility/2006">
              <mc:Choice xmlns:v="urn:schemas-microsoft-com:vml" Requires="v">
                <p:oleObj spid="_x0000_s179307" name="Equation" r:id="rId4" imgW="1040948" imgH="609336" progId="Equation.3">
                  <p:embed/>
                </p:oleObj>
              </mc:Choice>
              <mc:Fallback>
                <p:oleObj name="Equation" r:id="rId4" imgW="1040948" imgH="609336"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4650" y="3032125"/>
                        <a:ext cx="2565400" cy="150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6" name="Rectangle 3"/>
          <p:cNvSpPr>
            <a:spLocks noGrp="1" noChangeArrowheads="1"/>
          </p:cNvSpPr>
          <p:nvPr>
            <p:ph type="body" idx="4294967295"/>
          </p:nvPr>
        </p:nvSpPr>
        <p:spPr>
          <a:xfrm>
            <a:off x="0" y="1600200"/>
            <a:ext cx="8229600" cy="1631950"/>
          </a:xfrm>
        </p:spPr>
        <p:txBody>
          <a:bodyPr/>
          <a:lstStyle/>
          <a:p>
            <a:pPr eaLnBrk="1" hangingPunct="1"/>
            <a:r>
              <a:rPr lang="en-IE" altLang="en-US" smtClean="0"/>
              <a:t>The </a:t>
            </a:r>
            <a:r>
              <a:rPr lang="en-IE" altLang="en-US" b="1" smtClean="0">
                <a:solidFill>
                  <a:schemeClr val="folHlink"/>
                </a:solidFill>
              </a:rPr>
              <a:t>sample variance</a:t>
            </a:r>
            <a:r>
              <a:rPr lang="en-IE" altLang="en-US" smtClean="0"/>
              <a:t>, </a:t>
            </a:r>
            <a:r>
              <a:rPr lang="en-IE" altLang="en-US" b="1" smtClean="0">
                <a:solidFill>
                  <a:schemeClr val="folHlink"/>
                </a:solidFill>
              </a:rPr>
              <a:t>s</a:t>
            </a:r>
            <a:r>
              <a:rPr lang="en-IE" altLang="en-US" b="1" baseline="30000" smtClean="0">
                <a:solidFill>
                  <a:schemeClr val="folHlink"/>
                </a:solidFill>
              </a:rPr>
              <a:t>2</a:t>
            </a:r>
            <a:r>
              <a:rPr lang="en-IE" altLang="en-US" smtClean="0"/>
              <a:t>, is the arithmetic mean of the squared deviations from the sample mean:</a:t>
            </a:r>
          </a:p>
        </p:txBody>
      </p:sp>
      <p:sp>
        <p:nvSpPr>
          <p:cNvPr id="64517" name="Rectangle 5"/>
          <p:cNvSpPr>
            <a:spLocks noChangeArrowheads="1"/>
          </p:cNvSpPr>
          <p:nvPr/>
        </p:nvSpPr>
        <p:spPr bwMode="auto">
          <a:xfrm>
            <a:off x="4067175" y="5084763"/>
            <a:ext cx="4645025"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lnSpc>
                <a:spcPct val="90000"/>
              </a:lnSpc>
              <a:buClr>
                <a:schemeClr val="accent1"/>
              </a:buClr>
              <a:buSzPct val="65000"/>
              <a:buFont typeface="Wingdings" pitchFamily="2" charset="2"/>
              <a:buNone/>
            </a:pPr>
            <a:endParaRPr lang="en-US" altLang="en-US" sz="3000" b="1"/>
          </a:p>
        </p:txBody>
      </p:sp>
      <p:pic>
        <p:nvPicPr>
          <p:cNvPr id="645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5084763"/>
            <a:ext cx="30368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63" y="5084763"/>
            <a:ext cx="3036887"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Text Box 8"/>
          <p:cNvSpPr txBox="1">
            <a:spLocks noChangeArrowheads="1"/>
          </p:cNvSpPr>
          <p:nvPr/>
        </p:nvSpPr>
        <p:spPr bwMode="auto">
          <a:xfrm>
            <a:off x="4572000" y="5227638"/>
            <a:ext cx="517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IE" altLang="en-US" sz="3600">
                <a:latin typeface="Tahoma" pitchFamily="34" charset="0"/>
              </a:rPr>
              <a:t>&gt;</a:t>
            </a:r>
            <a:endParaRPr lang="en-US" altLang="en-US" sz="3600">
              <a:latin typeface="Tahoma" pitchFamily="34" charset="0"/>
            </a:endParaRPr>
          </a:p>
        </p:txBody>
      </p:sp>
      <p:sp>
        <p:nvSpPr>
          <p:cNvPr id="11" name="Rectangle 3"/>
          <p:cNvSpPr txBox="1">
            <a:spLocks noChangeArrowheads="1"/>
          </p:cNvSpPr>
          <p:nvPr/>
        </p:nvSpPr>
        <p:spPr bwMode="auto">
          <a:xfrm>
            <a:off x="1357313" y="6096000"/>
            <a:ext cx="2840037"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FontTx/>
              <a:buNone/>
              <a:defRPr/>
            </a:pPr>
            <a:r>
              <a:rPr lang="en-IE" altLang="en-US" kern="0" dirty="0" smtClean="0"/>
              <a:t>[0,2,4,6,8,10]</a:t>
            </a:r>
          </a:p>
        </p:txBody>
      </p:sp>
      <p:sp>
        <p:nvSpPr>
          <p:cNvPr id="12" name="Rectangle 3"/>
          <p:cNvSpPr txBox="1">
            <a:spLocks noChangeArrowheads="1"/>
          </p:cNvSpPr>
          <p:nvPr/>
        </p:nvSpPr>
        <p:spPr bwMode="auto">
          <a:xfrm>
            <a:off x="5549900" y="6092825"/>
            <a:ext cx="28384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FontTx/>
              <a:buNone/>
              <a:defRPr/>
            </a:pPr>
            <a:r>
              <a:rPr lang="en-IE" altLang="en-US" kern="0" dirty="0" smtClean="0"/>
              <a:t>[2,3,4,6,7,8]</a:t>
            </a:r>
          </a:p>
        </p:txBody>
      </p:sp>
    </p:spTree>
    <p:extLst>
      <p:ext uri="{BB962C8B-B14F-4D97-AF65-F5344CB8AC3E}">
        <p14:creationId xmlns:p14="http://schemas.microsoft.com/office/powerpoint/2010/main" val="293392172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IE" altLang="en-US" dirty="0" smtClean="0">
                <a:solidFill>
                  <a:srgbClr val="99CC00"/>
                </a:solidFill>
              </a:rPr>
              <a:t>Sample Variance</a:t>
            </a:r>
          </a:p>
        </p:txBody>
      </p:sp>
      <p:sp>
        <p:nvSpPr>
          <p:cNvPr id="65539" name="Rectangle 5"/>
          <p:cNvSpPr>
            <a:spLocks noChangeArrowheads="1"/>
          </p:cNvSpPr>
          <p:nvPr/>
        </p:nvSpPr>
        <p:spPr bwMode="auto">
          <a:xfrm>
            <a:off x="4060825" y="2997200"/>
            <a:ext cx="4645025"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lnSpc>
                <a:spcPct val="90000"/>
              </a:lnSpc>
              <a:buClr>
                <a:schemeClr val="accent1"/>
              </a:buClr>
              <a:buSzPct val="65000"/>
              <a:buFont typeface="Wingdings" pitchFamily="2" charset="2"/>
              <a:buNone/>
            </a:pPr>
            <a:endParaRPr lang="en-US" altLang="en-US" sz="3000" b="1"/>
          </a:p>
        </p:txBody>
      </p:sp>
      <p:pic>
        <p:nvPicPr>
          <p:cNvPr id="6554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997200"/>
            <a:ext cx="30368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2997200"/>
            <a:ext cx="303688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 Box 8"/>
          <p:cNvSpPr txBox="1">
            <a:spLocks noChangeArrowheads="1"/>
          </p:cNvSpPr>
          <p:nvPr/>
        </p:nvSpPr>
        <p:spPr bwMode="auto">
          <a:xfrm>
            <a:off x="4572000" y="3140075"/>
            <a:ext cx="517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IE" altLang="en-US" sz="3600">
                <a:latin typeface="Tahoma" pitchFamily="34" charset="0"/>
              </a:rPr>
              <a:t>&gt;</a:t>
            </a:r>
            <a:endParaRPr lang="en-US" altLang="en-US" sz="3600">
              <a:latin typeface="Tahoma" pitchFamily="34" charset="0"/>
            </a:endParaRPr>
          </a:p>
        </p:txBody>
      </p:sp>
      <p:sp>
        <p:nvSpPr>
          <p:cNvPr id="11" name="Rectangle 3"/>
          <p:cNvSpPr txBox="1">
            <a:spLocks noChangeArrowheads="1"/>
          </p:cNvSpPr>
          <p:nvPr/>
        </p:nvSpPr>
        <p:spPr bwMode="auto">
          <a:xfrm>
            <a:off x="1258888" y="4008438"/>
            <a:ext cx="284003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FontTx/>
              <a:buNone/>
              <a:defRPr/>
            </a:pPr>
            <a:r>
              <a:rPr lang="en-IE" altLang="en-US" kern="0" dirty="0" smtClean="0"/>
              <a:t>[0,2,4,6,8,10]</a:t>
            </a:r>
          </a:p>
        </p:txBody>
      </p:sp>
      <p:sp>
        <p:nvSpPr>
          <p:cNvPr id="12" name="Rectangle 3"/>
          <p:cNvSpPr txBox="1">
            <a:spLocks noChangeArrowheads="1"/>
          </p:cNvSpPr>
          <p:nvPr/>
        </p:nvSpPr>
        <p:spPr bwMode="auto">
          <a:xfrm>
            <a:off x="5549900" y="3973513"/>
            <a:ext cx="28384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FontTx/>
              <a:buNone/>
              <a:defRPr/>
            </a:pPr>
            <a:r>
              <a:rPr lang="en-IE" altLang="en-US" kern="0" dirty="0" smtClean="0"/>
              <a:t>[2,3,4,6,7,8]</a:t>
            </a:r>
          </a:p>
        </p:txBody>
      </p:sp>
      <p:sp>
        <p:nvSpPr>
          <p:cNvPr id="10" name="Rectangle 3"/>
          <p:cNvSpPr txBox="1">
            <a:spLocks noRot="1" noChangeAspect="1" noMove="1" noResize="1" noEditPoints="1" noAdjustHandles="1" noChangeArrowheads="1" noChangeShapeType="1" noTextEdit="1"/>
          </p:cNvSpPr>
          <p:nvPr/>
        </p:nvSpPr>
        <p:spPr bwMode="auto">
          <a:xfrm>
            <a:off x="971600" y="5001239"/>
            <a:ext cx="3421514" cy="720725"/>
          </a:xfrm>
          <a:prstGeom prst="rect">
            <a:avLst/>
          </a:prstGeom>
          <a:blipFill rotWithShape="1">
            <a:blip r:embed="rId6"/>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en-US">
                <a:noFill/>
              </a:rPr>
              <a:t> </a:t>
            </a:r>
          </a:p>
        </p:txBody>
      </p:sp>
      <p:sp>
        <p:nvSpPr>
          <p:cNvPr id="13" name="Rectangle 3"/>
          <p:cNvSpPr txBox="1">
            <a:spLocks noRot="1" noChangeAspect="1" noMove="1" noResize="1" noEditPoints="1" noAdjustHandles="1" noChangeArrowheads="1" noChangeShapeType="1" noTextEdit="1"/>
          </p:cNvSpPr>
          <p:nvPr/>
        </p:nvSpPr>
        <p:spPr bwMode="auto">
          <a:xfrm>
            <a:off x="4966910" y="4869160"/>
            <a:ext cx="3421514" cy="720725"/>
          </a:xfrm>
          <a:prstGeom prst="rect">
            <a:avLst/>
          </a:prstGeom>
          <a:blipFill rotWithShape="1">
            <a:blip r:embed="rId7"/>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en-US">
                <a:noFill/>
              </a:rPr>
              <a:t> </a:t>
            </a:r>
          </a:p>
        </p:txBody>
      </p:sp>
      <p:graphicFrame>
        <p:nvGraphicFramePr>
          <p:cNvPr id="65547" name="Object 2"/>
          <p:cNvGraphicFramePr>
            <a:graphicFrameLocks noGrp="1" noChangeAspect="1"/>
          </p:cNvGraphicFramePr>
          <p:nvPr/>
        </p:nvGraphicFramePr>
        <p:xfrm>
          <a:off x="3262313" y="1341438"/>
          <a:ext cx="2262187" cy="1323975"/>
        </p:xfrm>
        <a:graphic>
          <a:graphicData uri="http://schemas.openxmlformats.org/presentationml/2006/ole">
            <mc:AlternateContent xmlns:mc="http://schemas.openxmlformats.org/markup-compatibility/2006">
              <mc:Choice xmlns:v="urn:schemas-microsoft-com:vml" Requires="v">
                <p:oleObj spid="_x0000_s181355" name="Equation" r:id="rId8" imgW="1040948" imgH="609336" progId="Equation.3">
                  <p:embed/>
                </p:oleObj>
              </mc:Choice>
              <mc:Fallback>
                <p:oleObj name="Equation" r:id="rId8" imgW="1040948" imgH="609336" progId="Equation.3">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2313" y="1341438"/>
                        <a:ext cx="2262187"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3"/>
          <p:cNvSpPr txBox="1">
            <a:spLocks noRot="1" noChangeAspect="1" noMove="1" noResize="1" noEditPoints="1" noAdjustHandles="1" noChangeArrowheads="1" noChangeShapeType="1" noTextEdit="1"/>
          </p:cNvSpPr>
          <p:nvPr/>
        </p:nvSpPr>
        <p:spPr bwMode="auto">
          <a:xfrm>
            <a:off x="-252536" y="5805264"/>
            <a:ext cx="5083298" cy="720725"/>
          </a:xfrm>
          <a:prstGeom prst="rect">
            <a:avLst/>
          </a:prstGeom>
          <a:blipFill rotWithShape="1">
            <a:blip r:embed="rId10"/>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en-US">
                <a:noFill/>
              </a:rPr>
              <a:t> </a:t>
            </a:r>
          </a:p>
        </p:txBody>
      </p:sp>
      <p:sp>
        <p:nvSpPr>
          <p:cNvPr id="15" name="Rectangle 3"/>
          <p:cNvSpPr txBox="1">
            <a:spLocks noRot="1" noChangeAspect="1" noMove="1" noResize="1" noEditPoints="1" noAdjustHandles="1" noChangeArrowheads="1" noChangeShapeType="1" noTextEdit="1"/>
          </p:cNvSpPr>
          <p:nvPr/>
        </p:nvSpPr>
        <p:spPr bwMode="auto">
          <a:xfrm>
            <a:off x="4499992" y="5804619"/>
            <a:ext cx="4887920" cy="720725"/>
          </a:xfrm>
          <a:prstGeom prst="rect">
            <a:avLst/>
          </a:prstGeom>
          <a:blipFill rotWithShape="1">
            <a:blip r:embed="rId11"/>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en-US">
                <a:noFill/>
              </a:rPr>
              <a:t> </a:t>
            </a:r>
          </a:p>
        </p:txBody>
      </p:sp>
    </p:spTree>
    <p:extLst>
      <p:ext uri="{BB962C8B-B14F-4D97-AF65-F5344CB8AC3E}">
        <p14:creationId xmlns:p14="http://schemas.microsoft.com/office/powerpoint/2010/main" val="204503355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IE" altLang="en-US" sz="3800" dirty="0" smtClean="0">
                <a:solidFill>
                  <a:srgbClr val="99CC00"/>
                </a:solidFill>
              </a:rPr>
              <a:t>Standard Deviation</a:t>
            </a:r>
          </a:p>
        </p:txBody>
      </p:sp>
      <p:sp>
        <p:nvSpPr>
          <p:cNvPr id="48131" name="Rectangle 3"/>
          <p:cNvSpPr>
            <a:spLocks noGrp="1" noChangeArrowheads="1"/>
          </p:cNvSpPr>
          <p:nvPr>
            <p:ph type="body" sz="half" idx="1"/>
          </p:nvPr>
        </p:nvSpPr>
        <p:spPr>
          <a:xfrm>
            <a:off x="457200" y="1600200"/>
            <a:ext cx="7934325" cy="3140075"/>
          </a:xfrm>
        </p:spPr>
        <p:txBody>
          <a:bodyPr/>
          <a:lstStyle/>
          <a:p>
            <a:pPr eaLnBrk="1" hangingPunct="1">
              <a:defRPr/>
            </a:pPr>
            <a:r>
              <a:rPr lang="en-IE" altLang="en-US" sz="2600" dirty="0" smtClean="0"/>
              <a:t>The </a:t>
            </a:r>
            <a:r>
              <a:rPr lang="en-IE" altLang="en-US" sz="2600" b="1" dirty="0" smtClean="0">
                <a:solidFill>
                  <a:schemeClr val="folHlink"/>
                </a:solidFill>
              </a:rPr>
              <a:t>sample standard deviation</a:t>
            </a:r>
            <a:r>
              <a:rPr lang="en-IE" altLang="en-US" sz="2600" b="1" dirty="0" smtClean="0"/>
              <a:t>, </a:t>
            </a:r>
            <a:r>
              <a:rPr lang="en-IE" altLang="en-US" sz="2600" b="1" dirty="0" smtClean="0">
                <a:solidFill>
                  <a:schemeClr val="folHlink"/>
                </a:solidFill>
              </a:rPr>
              <a:t>s</a:t>
            </a:r>
            <a:r>
              <a:rPr lang="en-IE" altLang="en-US" sz="2600" b="1" dirty="0" smtClean="0"/>
              <a:t>, </a:t>
            </a:r>
            <a:r>
              <a:rPr lang="en-IE" altLang="en-US" sz="2600" dirty="0" smtClean="0"/>
              <a:t> is  the square-root of the variance</a:t>
            </a:r>
          </a:p>
          <a:p>
            <a:pPr eaLnBrk="1" hangingPunct="1">
              <a:defRPr/>
            </a:pPr>
            <a:r>
              <a:rPr lang="en-IE" altLang="en-US" sz="2600" b="1" dirty="0" smtClean="0"/>
              <a:t>s </a:t>
            </a:r>
            <a:r>
              <a:rPr lang="en-IE" altLang="en-US" sz="2600" dirty="0" smtClean="0"/>
              <a:t>has the advantage of being in the same units as the original variable</a:t>
            </a:r>
            <a:r>
              <a:rPr lang="en-IE" altLang="en-US" sz="2600" b="1" dirty="0" smtClean="0"/>
              <a:t> x </a:t>
            </a:r>
            <a:endParaRPr lang="en-IE" altLang="en-US" sz="2600" b="1" i="1" dirty="0" smtClean="0">
              <a:sym typeface="Symbol" pitchFamily="18" charset="2"/>
            </a:endParaRPr>
          </a:p>
          <a:p>
            <a:pPr marL="0" indent="0" eaLnBrk="1" hangingPunct="1">
              <a:buFontTx/>
              <a:buNone/>
              <a:defRPr/>
            </a:pPr>
            <a:r>
              <a:rPr lang="en-IE" altLang="en-US" sz="2600" dirty="0" smtClean="0"/>
              <a:t> </a:t>
            </a:r>
          </a:p>
        </p:txBody>
      </p:sp>
      <p:graphicFrame>
        <p:nvGraphicFramePr>
          <p:cNvPr id="66564" name="Object 8"/>
          <p:cNvGraphicFramePr>
            <a:graphicFrameLocks noGrp="1" noChangeAspect="1"/>
          </p:cNvGraphicFramePr>
          <p:nvPr>
            <p:ph sz="half" idx="2"/>
          </p:nvPr>
        </p:nvGraphicFramePr>
        <p:xfrm>
          <a:off x="827088" y="4375150"/>
          <a:ext cx="2811462" cy="1719263"/>
        </p:xfrm>
        <a:graphic>
          <a:graphicData uri="http://schemas.openxmlformats.org/presentationml/2006/ole">
            <mc:AlternateContent xmlns:mc="http://schemas.openxmlformats.org/markup-compatibility/2006">
              <mc:Choice xmlns:v="urn:schemas-microsoft-com:vml" Requires="v">
                <p:oleObj spid="_x0000_s183404" name="Equation" r:id="rId4" imgW="1079032" imgH="660113" progId="Equation.3">
                  <p:embed/>
                </p:oleObj>
              </mc:Choice>
              <mc:Fallback>
                <p:oleObj name="Equation" r:id="rId4" imgW="1079032" imgH="660113"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4375150"/>
                        <a:ext cx="2811462" cy="171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6565" name="Picture 11" descr="https://controls.engin.umich.edu/wiki/images/b/b5/Change-standard-deviation.gif"/>
          <p:cNvPicPr>
            <a:picLocks noChangeAspect="1" noChangeArrowheads="1"/>
          </p:cNvPicPr>
          <p:nvPr/>
        </p:nvPicPr>
        <p:blipFill rotWithShape="1">
          <a:blip r:embed="rId6">
            <a:extLst>
              <a:ext uri="{28A0092B-C50C-407E-A947-70E740481C1C}">
                <a14:useLocalDpi xmlns:a14="http://schemas.microsoft.com/office/drawing/2010/main" val="0"/>
              </a:ext>
            </a:extLst>
          </a:blip>
          <a:srcRect b="6890"/>
          <a:stretch/>
        </p:blipFill>
        <p:spPr bwMode="auto">
          <a:xfrm>
            <a:off x="4139952" y="3540125"/>
            <a:ext cx="456702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6732240" y="3970264"/>
            <a:ext cx="1512168" cy="67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None/>
              <a:defRPr/>
            </a:pPr>
            <a:r>
              <a:rPr lang="en-IE" altLang="en-US" sz="1400" kern="0" dirty="0" smtClean="0">
                <a:solidFill>
                  <a:srgbClr val="FF0000"/>
                </a:solidFill>
              </a:rPr>
              <a:t>standard deviation: 0.5</a:t>
            </a:r>
          </a:p>
        </p:txBody>
      </p:sp>
      <p:sp>
        <p:nvSpPr>
          <p:cNvPr id="8" name="Rectangle 3"/>
          <p:cNvSpPr txBox="1">
            <a:spLocks noChangeArrowheads="1"/>
          </p:cNvSpPr>
          <p:nvPr/>
        </p:nvSpPr>
        <p:spPr bwMode="auto">
          <a:xfrm>
            <a:off x="7236296" y="5301208"/>
            <a:ext cx="1296144" cy="67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None/>
              <a:defRPr/>
            </a:pPr>
            <a:r>
              <a:rPr lang="en-IE" altLang="en-US" sz="1400" kern="0" dirty="0" smtClean="0">
                <a:solidFill>
                  <a:srgbClr val="00B0F0"/>
                </a:solidFill>
              </a:rPr>
              <a:t>standard deviation: 1</a:t>
            </a:r>
          </a:p>
        </p:txBody>
      </p:sp>
    </p:spTree>
    <p:extLst>
      <p:ext uri="{BB962C8B-B14F-4D97-AF65-F5344CB8AC3E}">
        <p14:creationId xmlns:p14="http://schemas.microsoft.com/office/powerpoint/2010/main" val="182597658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smtClean="0">
                <a:solidFill>
                  <a:srgbClr val="99CC00"/>
                </a:solidFill>
              </a:rPr>
              <a:t>Mode of distributions</a:t>
            </a:r>
          </a:p>
        </p:txBody>
      </p:sp>
      <p:sp>
        <p:nvSpPr>
          <p:cNvPr id="57347" name="Rectangle 3"/>
          <p:cNvSpPr>
            <a:spLocks noGrp="1" noChangeArrowheads="1"/>
          </p:cNvSpPr>
          <p:nvPr>
            <p:ph idx="1"/>
          </p:nvPr>
        </p:nvSpPr>
        <p:spPr>
          <a:xfrm>
            <a:off x="152400" y="1447800"/>
            <a:ext cx="5410200" cy="5105400"/>
          </a:xfrm>
        </p:spPr>
        <p:txBody>
          <a:bodyPr/>
          <a:lstStyle/>
          <a:p>
            <a:r>
              <a:rPr lang="en-US" altLang="en-US" sz="2800" dirty="0" err="1" smtClean="0">
                <a:solidFill>
                  <a:srgbClr val="99CC00"/>
                </a:solidFill>
              </a:rPr>
              <a:t>Unimodal</a:t>
            </a:r>
            <a:r>
              <a:rPr lang="en-US" altLang="en-US" sz="2800" dirty="0" smtClean="0">
                <a:solidFill>
                  <a:srgbClr val="99CC00"/>
                </a:solidFill>
              </a:rPr>
              <a:t> </a:t>
            </a:r>
            <a:r>
              <a:rPr lang="en-US" altLang="en-US" sz="2800" dirty="0" smtClean="0"/>
              <a:t>distribution</a:t>
            </a:r>
          </a:p>
          <a:p>
            <a:pPr lvl="1"/>
            <a:r>
              <a:rPr lang="en-US" altLang="en-US" dirty="0" smtClean="0"/>
              <a:t>single value is most frequent</a:t>
            </a:r>
          </a:p>
          <a:p>
            <a:pPr lvl="1">
              <a:buFont typeface="Monotype Sorts"/>
              <a:buNone/>
            </a:pPr>
            <a:endParaRPr lang="en-US" altLang="en-US" dirty="0" smtClean="0"/>
          </a:p>
          <a:p>
            <a:r>
              <a:rPr lang="en-US" altLang="en-US" sz="2800" dirty="0" smtClean="0">
                <a:solidFill>
                  <a:srgbClr val="99CC00"/>
                </a:solidFill>
              </a:rPr>
              <a:t>Bimodal</a:t>
            </a:r>
            <a:r>
              <a:rPr lang="en-US" altLang="en-US" sz="2800" dirty="0" smtClean="0"/>
              <a:t> (or multimodal )</a:t>
            </a:r>
          </a:p>
          <a:p>
            <a:pPr lvl="1"/>
            <a:r>
              <a:rPr lang="en-US" altLang="en-US" dirty="0" smtClean="0"/>
              <a:t>2 most frequently occurring values</a:t>
            </a:r>
          </a:p>
          <a:p>
            <a:pPr lvl="1"/>
            <a:r>
              <a:rPr lang="en-US" altLang="en-US" dirty="0" smtClean="0"/>
              <a:t>May indicate relevant subgroups </a:t>
            </a:r>
          </a:p>
          <a:p>
            <a:pPr lvl="2"/>
            <a:r>
              <a:rPr lang="en-NZ" altLang="en-US" dirty="0" smtClean="0"/>
              <a:t>i.e. Height of males and females in a population</a:t>
            </a:r>
            <a:endParaRPr lang="en-US" altLang="en-US" dirty="0" smtClean="0"/>
          </a:p>
        </p:txBody>
      </p:sp>
      <p:pic>
        <p:nvPicPr>
          <p:cNvPr id="57348" name="Picture 20" descr="File:Symmetric-histo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400" y="1547813"/>
            <a:ext cx="28797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22" descr="File:Bimodal-histo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4518025"/>
            <a:ext cx="2801938"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22" descr="File:Bimodal-histogram.png"/>
          <p:cNvPicPr>
            <a:picLocks noChangeAspect="1" noChangeArrowheads="1"/>
          </p:cNvPicPr>
          <p:nvPr/>
        </p:nvPicPr>
        <p:blipFill>
          <a:blip r:embed="rId4">
            <a:extLst>
              <a:ext uri="{28A0092B-C50C-407E-A947-70E740481C1C}">
                <a14:useLocalDpi xmlns:a14="http://schemas.microsoft.com/office/drawing/2010/main" val="0"/>
              </a:ext>
            </a:extLst>
          </a:blip>
          <a:srcRect l="67268" t="9364" r="28107" b="15306"/>
          <a:stretch>
            <a:fillRect/>
          </a:stretch>
        </p:blipFill>
        <p:spPr bwMode="auto">
          <a:xfrm>
            <a:off x="6948488" y="4986338"/>
            <a:ext cx="195262"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22" descr="File:Bimodal-histogram.png"/>
          <p:cNvPicPr>
            <a:picLocks noChangeAspect="1" noChangeArrowheads="1"/>
          </p:cNvPicPr>
          <p:nvPr/>
        </p:nvPicPr>
        <p:blipFill>
          <a:blip r:embed="rId4">
            <a:extLst>
              <a:ext uri="{28A0092B-C50C-407E-A947-70E740481C1C}">
                <a14:useLocalDpi xmlns:a14="http://schemas.microsoft.com/office/drawing/2010/main" val="0"/>
              </a:ext>
            </a:extLst>
          </a:blip>
          <a:srcRect l="67268" t="9364" r="28107" b="15306"/>
          <a:stretch>
            <a:fillRect/>
          </a:stretch>
        </p:blipFill>
        <p:spPr bwMode="auto">
          <a:xfrm>
            <a:off x="6753225" y="5260975"/>
            <a:ext cx="19526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68313" y="2636838"/>
            <a:ext cx="8229600" cy="1143000"/>
          </a:xfrm>
        </p:spPr>
        <p:txBody>
          <a:bodyPr/>
          <a:lstStyle/>
          <a:p>
            <a:r>
              <a:rPr lang="en-NZ" altLang="en-US" smtClean="0">
                <a:solidFill>
                  <a:srgbClr val="D60093"/>
                </a:solidFill>
              </a:rPr>
              <a:t>Probability</a:t>
            </a:r>
            <a:endParaRPr lang="en-US" altLang="en-US" smtClean="0">
              <a:solidFill>
                <a:srgbClr val="D60093"/>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dirty="0" smtClean="0">
                <a:solidFill>
                  <a:srgbClr val="99CC00"/>
                </a:solidFill>
              </a:rPr>
              <a:t>Symmetry of distributions</a:t>
            </a:r>
          </a:p>
        </p:txBody>
      </p:sp>
      <p:sp>
        <p:nvSpPr>
          <p:cNvPr id="58371" name="Rectangle 3"/>
          <p:cNvSpPr>
            <a:spLocks noGrp="1" noChangeArrowheads="1"/>
          </p:cNvSpPr>
          <p:nvPr>
            <p:ph idx="1"/>
          </p:nvPr>
        </p:nvSpPr>
        <p:spPr>
          <a:xfrm>
            <a:off x="685800" y="1219200"/>
            <a:ext cx="4724400" cy="4876800"/>
          </a:xfrm>
        </p:spPr>
        <p:txBody>
          <a:bodyPr/>
          <a:lstStyle/>
          <a:p>
            <a:r>
              <a:rPr lang="en-US" altLang="en-US" sz="2800" dirty="0" smtClean="0">
                <a:solidFill>
                  <a:srgbClr val="99CC00"/>
                </a:solidFill>
              </a:rPr>
              <a:t>Symmetric</a:t>
            </a:r>
            <a:r>
              <a:rPr lang="en-US" altLang="en-US" sz="2800" dirty="0" smtClean="0"/>
              <a:t>: </a:t>
            </a:r>
            <a:r>
              <a:rPr lang="en-US" altLang="en-US" sz="2800" dirty="0" smtClean="0">
                <a:solidFill>
                  <a:schemeClr val="tx2"/>
                </a:solidFill>
              </a:rPr>
              <a:t>if the left half of its histogram is roughly a mirror image of its right half</a:t>
            </a:r>
          </a:p>
          <a:p>
            <a:r>
              <a:rPr lang="en-US" altLang="en-US" sz="2800" dirty="0" smtClean="0"/>
              <a:t>Skewed – asymmetric: </a:t>
            </a:r>
            <a:r>
              <a:rPr lang="en-US" altLang="en-US" sz="2400" dirty="0" smtClean="0">
                <a:solidFill>
                  <a:schemeClr val="tx2"/>
                </a:solidFill>
              </a:rPr>
              <a:t>Data is skewed if it is not symmetric and if it extends more to one side than the other</a:t>
            </a:r>
          </a:p>
          <a:p>
            <a:pPr lvl="1"/>
            <a:r>
              <a:rPr lang="en-US" altLang="en-US" dirty="0" smtClean="0">
                <a:solidFill>
                  <a:srgbClr val="99CC00"/>
                </a:solidFill>
              </a:rPr>
              <a:t>Positively skewed</a:t>
            </a:r>
            <a:r>
              <a:rPr lang="en-US" altLang="en-US" dirty="0" smtClean="0"/>
              <a:t>: right tail longer</a:t>
            </a:r>
          </a:p>
          <a:p>
            <a:pPr lvl="1"/>
            <a:r>
              <a:rPr lang="en-US" altLang="en-US" dirty="0" smtClean="0">
                <a:solidFill>
                  <a:srgbClr val="99CC00"/>
                </a:solidFill>
              </a:rPr>
              <a:t>Negatively skewed</a:t>
            </a:r>
            <a:r>
              <a:rPr lang="en-US" altLang="en-US" dirty="0" smtClean="0"/>
              <a:t>: left tail longer </a:t>
            </a:r>
          </a:p>
        </p:txBody>
      </p:sp>
      <p:pic>
        <p:nvPicPr>
          <p:cNvPr id="58372" name="Picture 20" descr="File:Symmetric-histo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300" y="1268413"/>
            <a:ext cx="26320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38" descr="File:Skewed-righ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3068638"/>
            <a:ext cx="3065463"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40" descr="File:Skewed-lef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4688" y="5084763"/>
            <a:ext cx="288925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0" y="332656"/>
            <a:ext cx="2962672" cy="1143000"/>
          </a:xfrm>
        </p:spPr>
        <p:txBody>
          <a:bodyPr/>
          <a:lstStyle/>
          <a:p>
            <a:pPr eaLnBrk="1" hangingPunct="1"/>
            <a:r>
              <a:rPr lang="en-US" altLang="en-US" sz="3200" dirty="0" smtClean="0"/>
              <a:t>“Shape” of Distributions</a:t>
            </a:r>
          </a:p>
        </p:txBody>
      </p:sp>
      <p:sp>
        <p:nvSpPr>
          <p:cNvPr id="59396" name="Footer Placeholder 3"/>
          <p:cNvSpPr txBox="1">
            <a:spLocks noGrp="1"/>
          </p:cNvSpPr>
          <p:nvPr/>
        </p:nvSpPr>
        <p:spPr bwMode="auto">
          <a:xfrm>
            <a:off x="228600" y="64166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200" i="1">
              <a:solidFill>
                <a:schemeClr val="tx2"/>
              </a:solidFill>
              <a:latin typeface="Times New Roman" pitchFamily="18" charset="0"/>
            </a:endParaRPr>
          </a:p>
        </p:txBody>
      </p:sp>
      <p:pic>
        <p:nvPicPr>
          <p:cNvPr id="7" name="Picture 9" descr="http://semanticommunity.info/@api/deki/files/27073/Figure2-1.png?size=bestfit&amp;width=479&amp;height=587&amp;revision=1"/>
          <p:cNvPicPr>
            <a:picLocks noChangeAspect="1" noChangeArrowheads="1"/>
          </p:cNvPicPr>
          <p:nvPr/>
        </p:nvPicPr>
        <p:blipFill>
          <a:blip r:embed="rId2">
            <a:extLst>
              <a:ext uri="{28A0092B-C50C-407E-A947-70E740481C1C}">
                <a14:useLocalDpi xmlns:a14="http://schemas.microsoft.com/office/drawing/2010/main" val="0"/>
              </a:ext>
            </a:extLst>
          </a:blip>
          <a:srcRect l="2879" t="2452" r="7062" b="10468"/>
          <a:stretch>
            <a:fillRect/>
          </a:stretch>
        </p:blipFill>
        <p:spPr bwMode="auto">
          <a:xfrm>
            <a:off x="3276600" y="14288"/>
            <a:ext cx="5775325" cy="68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74638"/>
            <a:ext cx="5770984" cy="1143000"/>
          </a:xfrm>
        </p:spPr>
        <p:txBody>
          <a:bodyPr/>
          <a:lstStyle/>
          <a:p>
            <a:pPr eaLnBrk="1" hangingPunct="1"/>
            <a:r>
              <a:rPr lang="en-IE" altLang="en-US" dirty="0" smtClean="0"/>
              <a:t>The Normal/Gaussian Distribution</a:t>
            </a:r>
          </a:p>
        </p:txBody>
      </p:sp>
      <p:sp>
        <p:nvSpPr>
          <p:cNvPr id="74755" name="Rectangle 3"/>
          <p:cNvSpPr>
            <a:spLocks noGrp="1" noChangeArrowheads="1"/>
          </p:cNvSpPr>
          <p:nvPr>
            <p:ph idx="1"/>
          </p:nvPr>
        </p:nvSpPr>
        <p:spPr>
          <a:xfrm>
            <a:off x="457200" y="1600200"/>
            <a:ext cx="3538736" cy="4525963"/>
          </a:xfrm>
        </p:spPr>
        <p:txBody>
          <a:bodyPr/>
          <a:lstStyle/>
          <a:p>
            <a:pPr eaLnBrk="1" hangingPunct="1">
              <a:lnSpc>
                <a:spcPct val="90000"/>
              </a:lnSpc>
            </a:pPr>
            <a:r>
              <a:rPr lang="en-IE" altLang="en-US" sz="2100" dirty="0" smtClean="0"/>
              <a:t>The </a:t>
            </a:r>
            <a:r>
              <a:rPr lang="en-IE" altLang="en-US" sz="2100" b="1" dirty="0" smtClean="0">
                <a:solidFill>
                  <a:srgbClr val="92D050"/>
                </a:solidFill>
              </a:rPr>
              <a:t>Normal distribution</a:t>
            </a:r>
            <a:r>
              <a:rPr lang="en-IE" altLang="en-US" sz="2100" dirty="0" smtClean="0"/>
              <a:t> is considered to be the most important distribution in statistics </a:t>
            </a:r>
          </a:p>
          <a:p>
            <a:pPr eaLnBrk="1" hangingPunct="1">
              <a:lnSpc>
                <a:spcPct val="90000"/>
              </a:lnSpc>
            </a:pPr>
            <a:r>
              <a:rPr lang="en-IE" altLang="en-US" sz="2000" dirty="0" smtClean="0"/>
              <a:t>The </a:t>
            </a:r>
            <a:r>
              <a:rPr lang="en-IE" altLang="en-US" sz="2000" dirty="0" smtClean="0">
                <a:solidFill>
                  <a:srgbClr val="99CC00"/>
                </a:solidFill>
              </a:rPr>
              <a:t>Normal distribution </a:t>
            </a:r>
            <a:r>
              <a:rPr lang="en-IE" altLang="en-US" sz="2000" dirty="0" smtClean="0"/>
              <a:t>has a symmetric bell-shaped density curve</a:t>
            </a:r>
          </a:p>
          <a:p>
            <a:pPr eaLnBrk="1" hangingPunct="1">
              <a:lnSpc>
                <a:spcPct val="90000"/>
              </a:lnSpc>
            </a:pPr>
            <a:r>
              <a:rPr lang="en-IE" altLang="en-US" sz="2000" dirty="0" smtClean="0"/>
              <a:t>Characterised by two parameters, i.e. the </a:t>
            </a:r>
            <a:r>
              <a:rPr lang="en-IE" altLang="en-US" sz="2000" dirty="0" smtClean="0">
                <a:solidFill>
                  <a:srgbClr val="99CC00"/>
                </a:solidFill>
              </a:rPr>
              <a:t>mean</a:t>
            </a:r>
            <a:r>
              <a:rPr lang="en-IE" altLang="en-US" sz="2000" dirty="0" smtClean="0"/>
              <a:t> </a:t>
            </a:r>
            <a:r>
              <a:rPr lang="en-IE" altLang="en-US" sz="2000" dirty="0" smtClean="0">
                <a:sym typeface="Symbol" pitchFamily="18" charset="2"/>
              </a:rPr>
              <a:t></a:t>
            </a:r>
            <a:r>
              <a:rPr lang="en-IE" altLang="en-US" sz="2000" b="1" i="1" dirty="0" smtClean="0">
                <a:sym typeface="Symbol" pitchFamily="18" charset="2"/>
              </a:rPr>
              <a:t></a:t>
            </a:r>
            <a:r>
              <a:rPr lang="en-IE" altLang="en-US" sz="2000" dirty="0" smtClean="0">
                <a:sym typeface="Symbol" pitchFamily="18" charset="2"/>
              </a:rPr>
              <a:t>, and </a:t>
            </a:r>
            <a:r>
              <a:rPr lang="en-IE" altLang="en-US" sz="2000" dirty="0" smtClean="0">
                <a:solidFill>
                  <a:srgbClr val="99CC00"/>
                </a:solidFill>
                <a:sym typeface="Symbol" pitchFamily="18" charset="2"/>
              </a:rPr>
              <a:t>standard deviation </a:t>
            </a:r>
            <a:r>
              <a:rPr lang="en-IE" altLang="en-US" sz="2000" b="1" i="1" dirty="0" smtClean="0">
                <a:sym typeface="Symbol" pitchFamily="18" charset="2"/>
              </a:rPr>
              <a:t></a:t>
            </a:r>
          </a:p>
          <a:p>
            <a:pPr eaLnBrk="1" hangingPunct="1">
              <a:lnSpc>
                <a:spcPct val="90000"/>
              </a:lnSpc>
            </a:pPr>
            <a:r>
              <a:rPr lang="en-IE" altLang="en-US" sz="2100" dirty="0" smtClean="0"/>
              <a:t>It emerges very often from processes consisting of a very large number of elements acting in an </a:t>
            </a:r>
            <a:r>
              <a:rPr lang="en-IE" altLang="en-US" sz="2100" b="1" dirty="0" smtClean="0"/>
              <a:t>additive</a:t>
            </a:r>
            <a:r>
              <a:rPr lang="en-IE" altLang="en-US" sz="2100" dirty="0" smtClean="0"/>
              <a:t> manner</a:t>
            </a:r>
          </a:p>
        </p:txBody>
      </p:sp>
      <p:pic>
        <p:nvPicPr>
          <p:cNvPr id="74756" name="Picture 5" descr="https://upload.wikimedia.org/wikipedia/commons/thumb/a/a9/Empirical_Rule.PNG/350px-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2933026"/>
            <a:ext cx="5220865" cy="378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6804248" y="84138"/>
            <a:ext cx="2095500" cy="2667000"/>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noChangeArrowheads="1"/>
          </p:cNvSpPr>
          <p:nvPr>
            <p:ph type="body" idx="4294967295"/>
          </p:nvPr>
        </p:nvSpPr>
        <p:spPr>
          <a:xfrm>
            <a:off x="0" y="1268413"/>
            <a:ext cx="9036050" cy="4530725"/>
          </a:xfrm>
        </p:spPr>
        <p:txBody>
          <a:bodyPr/>
          <a:lstStyle/>
          <a:p>
            <a:pPr eaLnBrk="1" hangingPunct="1">
              <a:defRPr/>
            </a:pPr>
            <a:r>
              <a:rPr lang="en-IE" altLang="en-US" sz="2800" dirty="0" smtClean="0">
                <a:sym typeface="Symbol" pitchFamily="18" charset="2"/>
              </a:rPr>
              <a:t>Standardizing a normal distribution allows us to compare distributions that use different units</a:t>
            </a:r>
          </a:p>
          <a:p>
            <a:pPr eaLnBrk="1" hangingPunct="1">
              <a:defRPr/>
            </a:pPr>
            <a:r>
              <a:rPr lang="en-IE" altLang="en-US" sz="2000" dirty="0" smtClean="0">
                <a:sym typeface="Symbol" pitchFamily="18" charset="2"/>
              </a:rPr>
              <a:t>If </a:t>
            </a:r>
            <a:r>
              <a:rPr lang="en-IE" altLang="en-US" sz="2000" i="1" dirty="0" smtClean="0">
                <a:sym typeface="Symbol" pitchFamily="18" charset="2"/>
              </a:rPr>
              <a:t>X</a:t>
            </a:r>
            <a:r>
              <a:rPr lang="en-IE" altLang="en-US" sz="2000" dirty="0" smtClean="0">
                <a:sym typeface="Symbol" pitchFamily="18" charset="2"/>
              </a:rPr>
              <a:t> is a Normally distributed random variable with mean = </a:t>
            </a:r>
            <a:r>
              <a:rPr lang="en-IE" altLang="en-US" sz="2000" b="1" i="1" dirty="0" smtClean="0">
                <a:sym typeface="Symbol" pitchFamily="18" charset="2"/>
              </a:rPr>
              <a:t></a:t>
            </a:r>
            <a:r>
              <a:rPr lang="en-IE" altLang="en-US" sz="2000" dirty="0" smtClean="0">
                <a:sym typeface="Symbol" pitchFamily="18" charset="2"/>
              </a:rPr>
              <a:t> and standard deviation = </a:t>
            </a:r>
            <a:r>
              <a:rPr lang="en-IE" altLang="en-US" sz="2000" b="1" i="1" dirty="0" smtClean="0">
                <a:sym typeface="Symbol" pitchFamily="18" charset="2"/>
              </a:rPr>
              <a:t></a:t>
            </a:r>
            <a:r>
              <a:rPr lang="en-IE" altLang="en-US" sz="2000" dirty="0" smtClean="0">
                <a:sym typeface="Symbol" pitchFamily="18" charset="2"/>
              </a:rPr>
              <a:t>, then </a:t>
            </a:r>
            <a:r>
              <a:rPr lang="en-IE" altLang="en-US" sz="2000" i="1" dirty="0" smtClean="0">
                <a:sym typeface="Symbol" pitchFamily="18" charset="2"/>
              </a:rPr>
              <a:t>X</a:t>
            </a:r>
            <a:r>
              <a:rPr lang="en-IE" altLang="en-US" sz="2000" dirty="0" smtClean="0">
                <a:sym typeface="Symbol" pitchFamily="18" charset="2"/>
              </a:rPr>
              <a:t> can be converted to a Standard Normal random variable </a:t>
            </a:r>
            <a:r>
              <a:rPr lang="en-IE" altLang="en-US" sz="2000" i="1" dirty="0" smtClean="0">
                <a:sym typeface="Symbol" pitchFamily="18" charset="2"/>
              </a:rPr>
              <a:t>Z </a:t>
            </a:r>
            <a:r>
              <a:rPr lang="en-IE" altLang="en-US" sz="2000" dirty="0" smtClean="0">
                <a:sym typeface="Symbol" pitchFamily="18" charset="2"/>
              </a:rPr>
              <a:t>using:</a:t>
            </a:r>
          </a:p>
          <a:p>
            <a:pPr eaLnBrk="1" hangingPunct="1">
              <a:defRPr/>
            </a:pPr>
            <a:endParaRPr lang="en-IE" altLang="en-US" sz="2800" dirty="0">
              <a:sym typeface="Symbol" pitchFamily="18" charset="2"/>
            </a:endParaRPr>
          </a:p>
          <a:p>
            <a:pPr eaLnBrk="1" hangingPunct="1">
              <a:defRPr/>
            </a:pPr>
            <a:endParaRPr lang="en-IE" altLang="en-US" sz="2800" dirty="0" smtClean="0">
              <a:sym typeface="Symbol" pitchFamily="18" charset="2"/>
            </a:endParaRPr>
          </a:p>
          <a:p>
            <a:pPr eaLnBrk="1" hangingPunct="1">
              <a:defRPr/>
            </a:pPr>
            <a:endParaRPr lang="en-IE" altLang="en-US" sz="2800" dirty="0">
              <a:sym typeface="Symbol" pitchFamily="18" charset="2"/>
            </a:endParaRPr>
          </a:p>
          <a:p>
            <a:pPr eaLnBrk="1" hangingPunct="1">
              <a:defRPr/>
            </a:pPr>
            <a:endParaRPr lang="en-IE" altLang="en-US" sz="2800" i="1" dirty="0" smtClean="0"/>
          </a:p>
          <a:p>
            <a:pPr eaLnBrk="1" hangingPunct="1">
              <a:defRPr/>
            </a:pPr>
            <a:r>
              <a:rPr lang="en-IE" altLang="en-US" sz="2800" i="1" dirty="0" smtClean="0"/>
              <a:t>Z</a:t>
            </a:r>
            <a:r>
              <a:rPr lang="en-IE" altLang="en-US" sz="2800" dirty="0" smtClean="0"/>
              <a:t> has </a:t>
            </a:r>
            <a:r>
              <a:rPr lang="en-IE" altLang="en-US" sz="2800" dirty="0" smtClean="0">
                <a:sym typeface="Symbol" pitchFamily="18" charset="2"/>
              </a:rPr>
              <a:t>mean</a:t>
            </a:r>
            <a:r>
              <a:rPr lang="en-IE" altLang="en-US" sz="2800" b="1" i="1" dirty="0" smtClean="0">
                <a:sym typeface="Symbol" pitchFamily="18" charset="2"/>
              </a:rPr>
              <a:t> </a:t>
            </a:r>
            <a:r>
              <a:rPr lang="en-IE" altLang="en-US" sz="2800" dirty="0" smtClean="0">
                <a:sym typeface="Symbol" pitchFamily="18" charset="2"/>
              </a:rPr>
              <a:t>= 0 and standard deviation = 1</a:t>
            </a:r>
          </a:p>
          <a:p>
            <a:pPr eaLnBrk="1" hangingPunct="1">
              <a:defRPr/>
            </a:pPr>
            <a:r>
              <a:rPr lang="en-IE" altLang="en-US" sz="2800" dirty="0" smtClean="0">
                <a:sym typeface="Symbol" pitchFamily="18" charset="2"/>
              </a:rPr>
              <a:t>This is a type of feature scaling often used in machine learning</a:t>
            </a:r>
          </a:p>
          <a:p>
            <a:pPr marL="0" indent="0" eaLnBrk="1" hangingPunct="1">
              <a:buFont typeface="Wingdings" pitchFamily="2" charset="2"/>
              <a:buNone/>
              <a:defRPr/>
            </a:pPr>
            <a:r>
              <a:rPr lang="en-IE" altLang="en-US" sz="2800" dirty="0" smtClean="0">
                <a:sym typeface="Symbol" pitchFamily="18" charset="2"/>
              </a:rPr>
              <a:t> </a:t>
            </a:r>
          </a:p>
        </p:txBody>
      </p:sp>
      <p:sp>
        <p:nvSpPr>
          <p:cNvPr id="77826" name="Rectangle 2"/>
          <p:cNvSpPr>
            <a:spLocks noGrp="1" noChangeArrowheads="1"/>
          </p:cNvSpPr>
          <p:nvPr>
            <p:ph type="title"/>
          </p:nvPr>
        </p:nvSpPr>
        <p:spPr>
          <a:xfrm>
            <a:off x="468313" y="115897"/>
            <a:ext cx="8229600" cy="1143000"/>
          </a:xfrm>
        </p:spPr>
        <p:txBody>
          <a:bodyPr/>
          <a:lstStyle/>
          <a:p>
            <a:pPr eaLnBrk="1" hangingPunct="1"/>
            <a:r>
              <a:rPr lang="en-IE" altLang="en-US" dirty="0" smtClean="0">
                <a:solidFill>
                  <a:srgbClr val="99CC00"/>
                </a:solidFill>
              </a:rPr>
              <a:t>Standard Normal distribution</a:t>
            </a:r>
          </a:p>
        </p:txBody>
      </p:sp>
      <p:graphicFrame>
        <p:nvGraphicFramePr>
          <p:cNvPr id="77827" name="Object 4"/>
          <p:cNvGraphicFramePr>
            <a:graphicFrameLocks noGrp="1" noChangeAspect="1"/>
          </p:cNvGraphicFramePr>
          <p:nvPr>
            <p:ph idx="1"/>
            <p:extLst>
              <p:ext uri="{D42A27DB-BD31-4B8C-83A1-F6EECF244321}">
                <p14:modId xmlns:p14="http://schemas.microsoft.com/office/powerpoint/2010/main" val="1949000818"/>
              </p:ext>
            </p:extLst>
          </p:nvPr>
        </p:nvGraphicFramePr>
        <p:xfrm>
          <a:off x="611560" y="3356992"/>
          <a:ext cx="2233612" cy="1258887"/>
        </p:xfrm>
        <a:graphic>
          <a:graphicData uri="http://schemas.openxmlformats.org/presentationml/2006/ole">
            <mc:AlternateContent xmlns:mc="http://schemas.openxmlformats.org/markup-compatibility/2006">
              <mc:Choice xmlns:v="urn:schemas-microsoft-com:vml" Requires="v">
                <p:oleObj spid="_x0000_s77940" name="Equation" r:id="rId4" imgW="698197" imgH="393529" progId="Equation.3">
                  <p:embed/>
                </p:oleObj>
              </mc:Choice>
              <mc:Fallback>
                <p:oleObj name="Equation" r:id="rId4" imgW="698197" imgH="393529"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3356992"/>
                        <a:ext cx="2233612" cy="125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AutoShape 11" descr="https://www.mathsisfun.com/data/images/standardizing.gif"/>
          <p:cNvSpPr>
            <a:spLocks noChangeAspect="1" noChangeArrowheads="1"/>
          </p:cNvSpPr>
          <p:nvPr/>
        </p:nvSpPr>
        <p:spPr bwMode="auto">
          <a:xfrm>
            <a:off x="1635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783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4446" y="2996952"/>
            <a:ext cx="593205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IE" altLang="en-US" sz="3600" dirty="0" smtClean="0">
                <a:solidFill>
                  <a:srgbClr val="99CC00"/>
                </a:solidFill>
              </a:rPr>
              <a:t>Central Limit Theorem: CLT (optional)</a:t>
            </a:r>
            <a:endParaRPr lang="en-US" altLang="en-US" sz="3600" dirty="0" smtClean="0">
              <a:solidFill>
                <a:srgbClr val="99CC00"/>
              </a:solidFill>
            </a:endParaRPr>
          </a:p>
        </p:txBody>
      </p:sp>
      <p:sp>
        <p:nvSpPr>
          <p:cNvPr id="80899" name="Rectangle 3"/>
          <p:cNvSpPr>
            <a:spLocks noGrp="1" noChangeArrowheads="1"/>
          </p:cNvSpPr>
          <p:nvPr>
            <p:ph idx="1"/>
          </p:nvPr>
        </p:nvSpPr>
        <p:spPr>
          <a:xfrm>
            <a:off x="539750" y="2449513"/>
            <a:ext cx="2016125" cy="1152525"/>
          </a:xfrm>
        </p:spPr>
        <p:txBody>
          <a:bodyPr/>
          <a:lstStyle/>
          <a:p>
            <a:pPr algn="ctr" eaLnBrk="1" hangingPunct="1">
              <a:lnSpc>
                <a:spcPct val="80000"/>
              </a:lnSpc>
              <a:buFont typeface="Wingdings" pitchFamily="2" charset="2"/>
              <a:buNone/>
            </a:pPr>
            <a:r>
              <a:rPr lang="en-IE" altLang="en-US" sz="2100" u="sng" smtClean="0"/>
              <a:t>Toss 1 dice</a:t>
            </a:r>
          </a:p>
          <a:p>
            <a:pPr algn="ctr" eaLnBrk="1" hangingPunct="1">
              <a:lnSpc>
                <a:spcPct val="80000"/>
              </a:lnSpc>
              <a:buFont typeface="Wingdings" pitchFamily="2" charset="2"/>
              <a:buNone/>
            </a:pPr>
            <a:r>
              <a:rPr lang="en-IE" altLang="en-US" sz="2100" smtClean="0"/>
              <a:t>Histogram of</a:t>
            </a:r>
          </a:p>
          <a:p>
            <a:pPr algn="ctr" eaLnBrk="1" hangingPunct="1">
              <a:lnSpc>
                <a:spcPct val="80000"/>
              </a:lnSpc>
              <a:buFont typeface="Wingdings" pitchFamily="2" charset="2"/>
              <a:buNone/>
            </a:pPr>
            <a:r>
              <a:rPr lang="en-IE" altLang="en-US" sz="2100" smtClean="0"/>
              <a:t>data</a:t>
            </a:r>
            <a:endParaRPr lang="en-US" altLang="en-US" sz="2100" smtClean="0"/>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t="10049"/>
          <a:stretch>
            <a:fillRect/>
          </a:stretch>
        </p:blipFill>
        <p:spPr bwMode="auto">
          <a:xfrm>
            <a:off x="0" y="3602038"/>
            <a:ext cx="2879725" cy="258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1" name="Picture 5"/>
          <p:cNvPicPr>
            <a:picLocks noChangeAspect="1" noChangeArrowheads="1"/>
          </p:cNvPicPr>
          <p:nvPr/>
        </p:nvPicPr>
        <p:blipFill>
          <a:blip r:embed="rId3">
            <a:extLst>
              <a:ext uri="{28A0092B-C50C-407E-A947-70E740481C1C}">
                <a14:useLocalDpi xmlns:a14="http://schemas.microsoft.com/office/drawing/2010/main" val="0"/>
              </a:ext>
            </a:extLst>
          </a:blip>
          <a:srcRect t="12303"/>
          <a:stretch>
            <a:fillRect/>
          </a:stretch>
        </p:blipFill>
        <p:spPr bwMode="auto">
          <a:xfrm>
            <a:off x="2916238" y="3744913"/>
            <a:ext cx="2921000" cy="255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2" name="Picture 6"/>
          <p:cNvPicPr>
            <a:picLocks noChangeAspect="1" noChangeArrowheads="1"/>
          </p:cNvPicPr>
          <p:nvPr/>
        </p:nvPicPr>
        <p:blipFill>
          <a:blip r:embed="rId4">
            <a:extLst>
              <a:ext uri="{28A0092B-C50C-407E-A947-70E740481C1C}">
                <a14:useLocalDpi xmlns:a14="http://schemas.microsoft.com/office/drawing/2010/main" val="0"/>
              </a:ext>
            </a:extLst>
          </a:blip>
          <a:srcRect t="9853"/>
          <a:stretch>
            <a:fillRect/>
          </a:stretch>
        </p:blipFill>
        <p:spPr bwMode="auto">
          <a:xfrm>
            <a:off x="6011863" y="3673475"/>
            <a:ext cx="29210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03" name="Rectangle 7"/>
          <p:cNvSpPr>
            <a:spLocks noChangeArrowheads="1"/>
          </p:cNvSpPr>
          <p:nvPr/>
        </p:nvSpPr>
        <p:spPr bwMode="auto">
          <a:xfrm>
            <a:off x="3059113" y="2378075"/>
            <a:ext cx="2670175"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lnSpc>
                <a:spcPct val="90000"/>
              </a:lnSpc>
              <a:buClr>
                <a:schemeClr val="accent1"/>
              </a:buClr>
              <a:buSzPct val="65000"/>
              <a:buFont typeface="Wingdings" pitchFamily="2" charset="2"/>
              <a:buNone/>
            </a:pPr>
            <a:r>
              <a:rPr lang="en-IE" altLang="en-US" sz="2100" u="sng"/>
              <a:t>Toss 2 dice</a:t>
            </a:r>
          </a:p>
          <a:p>
            <a:pPr algn="ctr" eaLnBrk="1" hangingPunct="1">
              <a:lnSpc>
                <a:spcPct val="90000"/>
              </a:lnSpc>
              <a:buClr>
                <a:schemeClr val="accent1"/>
              </a:buClr>
              <a:buSzPct val="65000"/>
              <a:buFont typeface="Wingdings" pitchFamily="2" charset="2"/>
              <a:buNone/>
            </a:pPr>
            <a:r>
              <a:rPr lang="en-IE" altLang="en-US" sz="2100"/>
              <a:t>Histogram of averages</a:t>
            </a:r>
            <a:endParaRPr lang="en-US" altLang="en-US" sz="2100"/>
          </a:p>
        </p:txBody>
      </p:sp>
      <p:sp>
        <p:nvSpPr>
          <p:cNvPr id="80904" name="Rectangle 8"/>
          <p:cNvSpPr>
            <a:spLocks noChangeArrowheads="1"/>
          </p:cNvSpPr>
          <p:nvPr/>
        </p:nvSpPr>
        <p:spPr bwMode="auto">
          <a:xfrm>
            <a:off x="5867400" y="2378075"/>
            <a:ext cx="2884488"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lnSpc>
                <a:spcPct val="90000"/>
              </a:lnSpc>
              <a:buClr>
                <a:schemeClr val="accent1"/>
              </a:buClr>
              <a:buSzPct val="65000"/>
              <a:buFont typeface="Wingdings" pitchFamily="2" charset="2"/>
              <a:buNone/>
            </a:pPr>
            <a:r>
              <a:rPr lang="en-IE" altLang="en-US" sz="2100" u="sng"/>
              <a:t>Toss 10 dice</a:t>
            </a:r>
          </a:p>
          <a:p>
            <a:pPr algn="ctr" eaLnBrk="1" hangingPunct="1">
              <a:lnSpc>
                <a:spcPct val="90000"/>
              </a:lnSpc>
              <a:buClr>
                <a:schemeClr val="accent1"/>
              </a:buClr>
              <a:buSzPct val="65000"/>
              <a:buFont typeface="Wingdings" pitchFamily="2" charset="2"/>
              <a:buNone/>
            </a:pPr>
            <a:r>
              <a:rPr lang="en-IE" altLang="en-US" sz="2100"/>
              <a:t>Histogram of averages</a:t>
            </a:r>
          </a:p>
          <a:p>
            <a:pPr eaLnBrk="1" hangingPunct="1">
              <a:lnSpc>
                <a:spcPct val="90000"/>
              </a:lnSpc>
              <a:buClr>
                <a:schemeClr val="accent1"/>
              </a:buClr>
              <a:buSzPct val="65000"/>
              <a:buFont typeface="Wingdings" pitchFamily="2" charset="2"/>
              <a:buNone/>
            </a:pPr>
            <a:endParaRPr lang="en-US" altLang="en-US" sz="2100"/>
          </a:p>
        </p:txBody>
      </p:sp>
      <p:sp>
        <p:nvSpPr>
          <p:cNvPr id="80905" name="Rectangle 9"/>
          <p:cNvSpPr>
            <a:spLocks noChangeArrowheads="1"/>
          </p:cNvSpPr>
          <p:nvPr/>
        </p:nvSpPr>
        <p:spPr bwMode="auto">
          <a:xfrm>
            <a:off x="250825" y="5978525"/>
            <a:ext cx="2736850"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buClr>
                <a:schemeClr val="accent1"/>
              </a:buClr>
              <a:buSzPct val="65000"/>
              <a:buFont typeface="Wingdings" pitchFamily="2" charset="2"/>
              <a:buNone/>
            </a:pPr>
            <a:r>
              <a:rPr lang="en-IE" altLang="en-US" sz="1900" b="1"/>
              <a:t>Distribution of data </a:t>
            </a:r>
          </a:p>
          <a:p>
            <a:pPr eaLnBrk="1" hangingPunct="1">
              <a:buClr>
                <a:schemeClr val="accent1"/>
              </a:buClr>
              <a:buSzPct val="65000"/>
              <a:buFont typeface="Wingdings" pitchFamily="2" charset="2"/>
              <a:buNone/>
            </a:pPr>
            <a:r>
              <a:rPr lang="en-IE" altLang="en-US" sz="1900" b="1"/>
              <a:t>is far from Normal</a:t>
            </a:r>
            <a:endParaRPr lang="en-US" altLang="en-US" sz="1900" b="1"/>
          </a:p>
        </p:txBody>
      </p:sp>
      <p:sp>
        <p:nvSpPr>
          <p:cNvPr id="80906" name="Rectangle 10"/>
          <p:cNvSpPr>
            <a:spLocks noChangeArrowheads="1"/>
          </p:cNvSpPr>
          <p:nvPr/>
        </p:nvSpPr>
        <p:spPr bwMode="auto">
          <a:xfrm>
            <a:off x="3563938" y="6121400"/>
            <a:ext cx="5580062"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buClr>
                <a:schemeClr val="accent1"/>
              </a:buClr>
              <a:buSzPct val="65000"/>
              <a:buFont typeface="Wingdings" pitchFamily="2" charset="2"/>
              <a:buNone/>
            </a:pPr>
            <a:r>
              <a:rPr lang="en-IE" altLang="en-US" sz="1900" b="1"/>
              <a:t>Distribution of </a:t>
            </a:r>
            <a:r>
              <a:rPr lang="en-IE" altLang="en-US" sz="1900" b="1" u="sng"/>
              <a:t>averages</a:t>
            </a:r>
            <a:r>
              <a:rPr lang="en-IE" altLang="en-US" sz="1900" b="1"/>
              <a:t> approach Normal as sample size (no. of dice) increases</a:t>
            </a:r>
            <a:endParaRPr lang="en-US" altLang="en-US" sz="1900" b="1"/>
          </a:p>
        </p:txBody>
      </p:sp>
      <p:sp>
        <p:nvSpPr>
          <p:cNvPr id="13" name="Rectangle 3"/>
          <p:cNvSpPr txBox="1">
            <a:spLocks noChangeArrowheads="1"/>
          </p:cNvSpPr>
          <p:nvPr/>
        </p:nvSpPr>
        <p:spPr bwMode="auto">
          <a:xfrm>
            <a:off x="250825" y="1341438"/>
            <a:ext cx="85598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80000"/>
              </a:lnSpc>
              <a:defRPr/>
            </a:pPr>
            <a:r>
              <a:rPr lang="en-IE" altLang="en-US" sz="2600" kern="0" dirty="0" smtClean="0"/>
              <a:t>The </a:t>
            </a:r>
            <a:r>
              <a:rPr lang="en-IE" altLang="en-US" sz="2600" kern="0" dirty="0" smtClean="0">
                <a:solidFill>
                  <a:srgbClr val="99CC00"/>
                </a:solidFill>
              </a:rPr>
              <a:t>CLT</a:t>
            </a:r>
            <a:r>
              <a:rPr lang="en-IE" altLang="en-US" sz="2600" kern="0" dirty="0" smtClean="0"/>
              <a:t> states that, for large sample sizes, the distribution of sample means is the Normal Distribution</a:t>
            </a:r>
          </a:p>
          <a:p>
            <a:pPr eaLnBrk="1" hangingPunct="1">
              <a:lnSpc>
                <a:spcPct val="80000"/>
              </a:lnSpc>
              <a:defRPr/>
            </a:pPr>
            <a:endParaRPr lang="en-IE" altLang="en-US" sz="2600" kern="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1763688" y="1052736"/>
            <a:ext cx="5976938" cy="1143000"/>
          </a:xfrm>
        </p:spPr>
        <p:txBody>
          <a:bodyPr/>
          <a:lstStyle/>
          <a:p>
            <a:r>
              <a:rPr lang="en-NZ" altLang="en-US" dirty="0" smtClean="0">
                <a:solidFill>
                  <a:srgbClr val="FFC000"/>
                </a:solidFill>
              </a:rPr>
              <a:t>Correlation</a:t>
            </a:r>
            <a:br>
              <a:rPr lang="en-NZ" altLang="en-US" dirty="0" smtClean="0">
                <a:solidFill>
                  <a:srgbClr val="FFC000"/>
                </a:solidFill>
              </a:rPr>
            </a:br>
            <a:r>
              <a:rPr lang="en-NZ" altLang="en-US" dirty="0" smtClean="0">
                <a:solidFill>
                  <a:srgbClr val="FFC000"/>
                </a:solidFill>
              </a:rPr>
              <a:t> vs</a:t>
            </a:r>
            <a:br>
              <a:rPr lang="en-NZ" altLang="en-US" dirty="0" smtClean="0">
                <a:solidFill>
                  <a:srgbClr val="FFC000"/>
                </a:solidFill>
              </a:rPr>
            </a:br>
            <a:r>
              <a:rPr lang="en-NZ" altLang="en-US" dirty="0" smtClean="0">
                <a:solidFill>
                  <a:srgbClr val="FFC000"/>
                </a:solidFill>
              </a:rPr>
              <a:t>causation</a:t>
            </a:r>
            <a:endParaRPr lang="en-US" altLang="en-US" dirty="0" smtClean="0">
              <a:solidFill>
                <a:srgbClr val="FFC000"/>
              </a:solidFill>
            </a:endParaRPr>
          </a:p>
        </p:txBody>
      </p:sp>
      <p:sp>
        <p:nvSpPr>
          <p:cNvPr id="3" name="Rectangle 2"/>
          <p:cNvSpPr/>
          <p:nvPr/>
        </p:nvSpPr>
        <p:spPr>
          <a:xfrm>
            <a:off x="283958" y="3573016"/>
            <a:ext cx="8752538" cy="1477328"/>
          </a:xfrm>
          <a:prstGeom prst="rect">
            <a:avLst/>
          </a:prstGeom>
        </p:spPr>
        <p:txBody>
          <a:bodyPr wrap="square">
            <a:spAutoFit/>
          </a:bodyPr>
          <a:lstStyle/>
          <a:p>
            <a:pPr marL="285750" indent="-285750">
              <a:buFont typeface="Arial" panose="020B0604020202020204" pitchFamily="34" charset="0"/>
              <a:buChar char="•"/>
            </a:pPr>
            <a:r>
              <a:rPr lang="en-US" dirty="0"/>
              <a:t>Correlation indicates a relationship between two events. </a:t>
            </a:r>
          </a:p>
          <a:p>
            <a:pPr marL="742950" lvl="1" indent="-285750">
              <a:buFont typeface="Arial" panose="020B0604020202020204" pitchFamily="34" charset="0"/>
              <a:buChar char="•"/>
            </a:pPr>
            <a:r>
              <a:rPr lang="en-US" dirty="0" smtClean="0"/>
              <a:t> </a:t>
            </a:r>
            <a:r>
              <a:rPr lang="en-US" dirty="0"/>
              <a:t>For example, these two events tend to happen at the same time. </a:t>
            </a:r>
            <a:endParaRPr lang="en-US" dirty="0" smtClean="0"/>
          </a:p>
          <a:p>
            <a:pPr marL="285750" indent="-285750">
              <a:buFont typeface="Arial" panose="020B0604020202020204" pitchFamily="34" charset="0"/>
              <a:buChar char="•"/>
            </a:pPr>
            <a:r>
              <a:rPr lang="en-US" dirty="0" smtClean="0"/>
              <a:t>Causation </a:t>
            </a:r>
            <a:r>
              <a:rPr lang="en-US" dirty="0"/>
              <a:t>indicates that the occurrence of one event has caused the occurrence of a second </a:t>
            </a:r>
            <a:r>
              <a:rPr lang="en-US" dirty="0" smtClean="0"/>
              <a:t>event.</a:t>
            </a:r>
          </a:p>
          <a:p>
            <a:pPr marL="742950" lvl="1" indent="-285750">
              <a:buFont typeface="Arial" panose="020B0604020202020204" pitchFamily="34" charset="0"/>
              <a:buChar char="•"/>
            </a:pPr>
            <a:r>
              <a:rPr lang="en-US" dirty="0" smtClean="0"/>
              <a:t>These </a:t>
            </a:r>
            <a:r>
              <a:rPr lang="en-US" dirty="0"/>
              <a:t>two events also happen at the same time, but there is a causal </a:t>
            </a:r>
            <a:r>
              <a:rPr lang="en-US" dirty="0" smtClean="0"/>
              <a:t>link!</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9512" y="3077942"/>
            <a:ext cx="4021098" cy="1216545"/>
          </a:xfrm>
          <a:prstGeom prst="rect">
            <a:avLst/>
          </a:prstGeom>
        </p:spPr>
      </p:pic>
      <p:pic>
        <p:nvPicPr>
          <p:cNvPr id="5" name="Picture 4"/>
          <p:cNvPicPr>
            <a:picLocks noChangeAspect="1"/>
          </p:cNvPicPr>
          <p:nvPr/>
        </p:nvPicPr>
        <p:blipFill>
          <a:blip r:embed="rId3"/>
          <a:stretch>
            <a:fillRect/>
          </a:stretch>
        </p:blipFill>
        <p:spPr>
          <a:xfrm>
            <a:off x="4441898" y="1544746"/>
            <a:ext cx="4597378" cy="2243958"/>
          </a:xfrm>
          <a:prstGeom prst="rect">
            <a:avLst/>
          </a:prstGeom>
        </p:spPr>
      </p:pic>
      <p:pic>
        <p:nvPicPr>
          <p:cNvPr id="6" name="Picture 5"/>
          <p:cNvPicPr>
            <a:picLocks noChangeAspect="1"/>
          </p:cNvPicPr>
          <p:nvPr/>
        </p:nvPicPr>
        <p:blipFill>
          <a:blip r:embed="rId4"/>
          <a:stretch>
            <a:fillRect/>
          </a:stretch>
        </p:blipFill>
        <p:spPr>
          <a:xfrm>
            <a:off x="179512" y="4509120"/>
            <a:ext cx="4610997" cy="2064111"/>
          </a:xfrm>
          <a:prstGeom prst="rect">
            <a:avLst/>
          </a:prstGeom>
        </p:spPr>
      </p:pic>
      <p:pic>
        <p:nvPicPr>
          <p:cNvPr id="8" name="Picture 7"/>
          <p:cNvPicPr>
            <a:picLocks noChangeAspect="1"/>
          </p:cNvPicPr>
          <p:nvPr/>
        </p:nvPicPr>
        <p:blipFill>
          <a:blip r:embed="rId5"/>
          <a:stretch>
            <a:fillRect/>
          </a:stretch>
        </p:blipFill>
        <p:spPr>
          <a:xfrm>
            <a:off x="4759809" y="4228821"/>
            <a:ext cx="4352921" cy="2298391"/>
          </a:xfrm>
          <a:prstGeom prst="rect">
            <a:avLst/>
          </a:prstGeom>
        </p:spPr>
      </p:pic>
      <p:sp>
        <p:nvSpPr>
          <p:cNvPr id="9" name="Rectangle 8"/>
          <p:cNvSpPr/>
          <p:nvPr/>
        </p:nvSpPr>
        <p:spPr>
          <a:xfrm>
            <a:off x="24362" y="195218"/>
            <a:ext cx="9001000" cy="646331"/>
          </a:xfrm>
          <a:prstGeom prst="rect">
            <a:avLst/>
          </a:prstGeom>
        </p:spPr>
        <p:txBody>
          <a:bodyPr wrap="square">
            <a:spAutoFit/>
          </a:bodyPr>
          <a:lstStyle/>
          <a:p>
            <a:r>
              <a:rPr lang="en-NZ" altLang="en-US" dirty="0" smtClean="0">
                <a:solidFill>
                  <a:srgbClr val="FFC000"/>
                </a:solidFill>
              </a:rPr>
              <a:t>Correlation is often conflated with causation by the media and other social institutions</a:t>
            </a:r>
            <a:r>
              <a:rPr lang="en-NZ" altLang="en-US" dirty="0">
                <a:solidFill>
                  <a:srgbClr val="FFC000"/>
                </a:solidFill>
              </a:rPr>
              <a:t/>
            </a:r>
            <a:br>
              <a:rPr lang="en-NZ" altLang="en-US" dirty="0">
                <a:solidFill>
                  <a:srgbClr val="FFC000"/>
                </a:solidFill>
              </a:rPr>
            </a:br>
            <a:endParaRPr lang="en-US" dirty="0"/>
          </a:p>
        </p:txBody>
      </p:sp>
      <p:pic>
        <p:nvPicPr>
          <p:cNvPr id="4" name="Picture 3"/>
          <p:cNvPicPr>
            <a:picLocks noChangeAspect="1"/>
          </p:cNvPicPr>
          <p:nvPr/>
        </p:nvPicPr>
        <p:blipFill rotWithShape="1">
          <a:blip r:embed="rId6"/>
          <a:srcRect l="4912" t="5132" r="1486" b="5064"/>
          <a:stretch/>
        </p:blipFill>
        <p:spPr>
          <a:xfrm>
            <a:off x="353857" y="1269621"/>
            <a:ext cx="3672408" cy="1627016"/>
          </a:xfrm>
          <a:prstGeom prst="rect">
            <a:avLst/>
          </a:prstGeom>
        </p:spPr>
      </p:pic>
      <p:pic>
        <p:nvPicPr>
          <p:cNvPr id="7" name="Picture 6"/>
          <p:cNvPicPr>
            <a:picLocks noChangeAspect="1"/>
          </p:cNvPicPr>
          <p:nvPr/>
        </p:nvPicPr>
        <p:blipFill>
          <a:blip r:embed="rId7"/>
          <a:stretch>
            <a:fillRect/>
          </a:stretch>
        </p:blipFill>
        <p:spPr>
          <a:xfrm>
            <a:off x="353857" y="920090"/>
            <a:ext cx="1990725" cy="352425"/>
          </a:xfrm>
          <a:prstGeom prst="rect">
            <a:avLst/>
          </a:prstGeom>
        </p:spPr>
      </p:pic>
    </p:spTree>
    <p:extLst>
      <p:ext uri="{BB962C8B-B14F-4D97-AF65-F5344CB8AC3E}">
        <p14:creationId xmlns:p14="http://schemas.microsoft.com/office/powerpoint/2010/main" val="22290264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116632"/>
            <a:ext cx="8229600" cy="703475"/>
          </a:xfrm>
        </p:spPr>
        <p:txBody>
          <a:bodyPr/>
          <a:lstStyle/>
          <a:p>
            <a:pPr eaLnBrk="1" hangingPunct="1"/>
            <a:r>
              <a:rPr lang="en-IE" altLang="en-US" dirty="0" smtClean="0">
                <a:solidFill>
                  <a:srgbClr val="FFC000"/>
                </a:solidFill>
              </a:rPr>
              <a:t>Correlation</a:t>
            </a:r>
            <a:endParaRPr lang="en-US" altLang="en-US" dirty="0" smtClean="0">
              <a:solidFill>
                <a:srgbClr val="FFC000"/>
              </a:solidFill>
            </a:endParaRPr>
          </a:p>
        </p:txBody>
      </p:sp>
      <p:sp>
        <p:nvSpPr>
          <p:cNvPr id="82947" name="Rectangle 3"/>
          <p:cNvSpPr>
            <a:spLocks noGrp="1" noChangeArrowheads="1"/>
          </p:cNvSpPr>
          <p:nvPr>
            <p:ph idx="1"/>
          </p:nvPr>
        </p:nvSpPr>
        <p:spPr>
          <a:xfrm>
            <a:off x="457200" y="980728"/>
            <a:ext cx="8362950" cy="4530725"/>
          </a:xfrm>
        </p:spPr>
        <p:txBody>
          <a:bodyPr/>
          <a:lstStyle/>
          <a:p>
            <a:pPr eaLnBrk="1" hangingPunct="1">
              <a:spcBef>
                <a:spcPct val="50000"/>
              </a:spcBef>
            </a:pPr>
            <a:r>
              <a:rPr lang="en-GB" altLang="en-US" sz="2000" dirty="0" smtClean="0"/>
              <a:t>A </a:t>
            </a:r>
            <a:r>
              <a:rPr lang="en-GB" altLang="en-US" sz="2000" b="1" dirty="0" smtClean="0">
                <a:solidFill>
                  <a:srgbClr val="FFC000"/>
                </a:solidFill>
              </a:rPr>
              <a:t>correlation</a:t>
            </a:r>
            <a:r>
              <a:rPr lang="en-GB" altLang="en-US" sz="2000" dirty="0" smtClean="0">
                <a:solidFill>
                  <a:srgbClr val="FFC000"/>
                </a:solidFill>
              </a:rPr>
              <a:t> </a:t>
            </a:r>
            <a:r>
              <a:rPr lang="en-GB" altLang="en-US" sz="2000" dirty="0" smtClean="0"/>
              <a:t>measures the “degree of association” between two variables</a:t>
            </a:r>
          </a:p>
          <a:p>
            <a:pPr eaLnBrk="1" hangingPunct="1">
              <a:spcBef>
                <a:spcPct val="50000"/>
              </a:spcBef>
            </a:pPr>
            <a:r>
              <a:rPr lang="en-GB" altLang="en-US" sz="2000" dirty="0" smtClean="0"/>
              <a:t>Associations can be </a:t>
            </a:r>
            <a:r>
              <a:rPr lang="en-GB" altLang="en-US" sz="2000" b="1" dirty="0" smtClean="0">
                <a:solidFill>
                  <a:srgbClr val="FFC000"/>
                </a:solidFill>
              </a:rPr>
              <a:t>positive</a:t>
            </a:r>
            <a:r>
              <a:rPr lang="en-GB" altLang="en-US" sz="2000" dirty="0" smtClean="0">
                <a:solidFill>
                  <a:srgbClr val="FFC000"/>
                </a:solidFill>
              </a:rPr>
              <a:t> </a:t>
            </a:r>
            <a:r>
              <a:rPr lang="en-GB" altLang="en-US" sz="2000" dirty="0" smtClean="0"/>
              <a:t>(an </a:t>
            </a:r>
            <a:r>
              <a:rPr lang="en-GB" altLang="en-US" sz="2000" u="sng" dirty="0" smtClean="0"/>
              <a:t>increase</a:t>
            </a:r>
            <a:r>
              <a:rPr lang="en-GB" altLang="en-US" sz="2000" dirty="0" smtClean="0"/>
              <a:t> in one variable is associated with an </a:t>
            </a:r>
            <a:r>
              <a:rPr lang="en-GB" altLang="en-US" sz="2000" u="sng" dirty="0" smtClean="0"/>
              <a:t>increase</a:t>
            </a:r>
            <a:r>
              <a:rPr lang="en-GB" altLang="en-US" sz="2000" dirty="0" smtClean="0"/>
              <a:t> in the other) or </a:t>
            </a:r>
            <a:r>
              <a:rPr lang="en-GB" altLang="en-US" sz="2000" b="1" dirty="0" smtClean="0">
                <a:solidFill>
                  <a:srgbClr val="FFC000"/>
                </a:solidFill>
              </a:rPr>
              <a:t>negative</a:t>
            </a:r>
            <a:r>
              <a:rPr lang="en-GB" altLang="en-US" sz="2000" dirty="0" smtClean="0">
                <a:solidFill>
                  <a:srgbClr val="FFC000"/>
                </a:solidFill>
              </a:rPr>
              <a:t> </a:t>
            </a:r>
            <a:r>
              <a:rPr lang="en-GB" altLang="en-US" sz="2000" dirty="0" smtClean="0"/>
              <a:t>(an </a:t>
            </a:r>
            <a:r>
              <a:rPr lang="en-GB" altLang="en-US" sz="2000" u="sng" dirty="0" smtClean="0"/>
              <a:t>increase</a:t>
            </a:r>
            <a:r>
              <a:rPr lang="en-GB" altLang="en-US" sz="2000" dirty="0" smtClean="0"/>
              <a:t> in one variable is associated with a </a:t>
            </a:r>
            <a:r>
              <a:rPr lang="en-GB" altLang="en-US" sz="2000" u="sng" dirty="0" smtClean="0"/>
              <a:t>decrease</a:t>
            </a:r>
            <a:r>
              <a:rPr lang="en-GB" altLang="en-US" sz="2000" dirty="0" smtClean="0"/>
              <a:t> in the other)</a:t>
            </a:r>
            <a:endParaRPr lang="en-US" altLang="en-US" sz="2000" dirty="0" smtClean="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924944"/>
            <a:ext cx="7164387" cy="2808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descr="http://pradeepshettys.files.wordpress.com/2011/09/correlation_coefficient.gif"/>
          <p:cNvPicPr>
            <a:picLocks noChangeAspect="1" noChangeArrowheads="1"/>
          </p:cNvPicPr>
          <p:nvPr/>
        </p:nvPicPr>
        <p:blipFill>
          <a:blip r:embed="rId3">
            <a:extLst>
              <a:ext uri="{28A0092B-C50C-407E-A947-70E740481C1C}">
                <a14:useLocalDpi xmlns:a14="http://schemas.microsoft.com/office/drawing/2010/main" val="0"/>
              </a:ext>
            </a:extLst>
          </a:blip>
          <a:srcRect t="40553"/>
          <a:stretch>
            <a:fillRect/>
          </a:stretch>
        </p:blipFill>
        <p:spPr bwMode="auto">
          <a:xfrm>
            <a:off x="2987824" y="5877272"/>
            <a:ext cx="2968476" cy="89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NZ" altLang="en-US" sz="3600" dirty="0" smtClean="0">
                <a:solidFill>
                  <a:srgbClr val="FFC000"/>
                </a:solidFill>
              </a:rPr>
              <a:t>Correlation does not imply causation</a:t>
            </a:r>
            <a:endParaRPr lang="en-US" altLang="en-US" sz="3600" dirty="0" smtClean="0">
              <a:solidFill>
                <a:srgbClr val="FFC000"/>
              </a:solidFill>
            </a:endParaRPr>
          </a:p>
        </p:txBody>
      </p:sp>
      <p:sp>
        <p:nvSpPr>
          <p:cNvPr id="89091" name="Content Placeholder 2"/>
          <p:cNvSpPr>
            <a:spLocks noGrp="1"/>
          </p:cNvSpPr>
          <p:nvPr>
            <p:ph idx="1"/>
          </p:nvPr>
        </p:nvSpPr>
        <p:spPr>
          <a:xfrm>
            <a:off x="457200" y="1447800"/>
            <a:ext cx="8382000" cy="4525963"/>
          </a:xfrm>
        </p:spPr>
        <p:txBody>
          <a:bodyPr/>
          <a:lstStyle/>
          <a:p>
            <a:pPr eaLnBrk="1" hangingPunct="1">
              <a:defRPr/>
            </a:pPr>
            <a:r>
              <a:rPr lang="en-US" sz="2000" b="1" dirty="0">
                <a:solidFill>
                  <a:srgbClr val="FFC000"/>
                </a:solidFill>
              </a:rPr>
              <a:t>Causation</a:t>
            </a:r>
            <a:r>
              <a:rPr lang="en-US" sz="2000" dirty="0">
                <a:solidFill>
                  <a:srgbClr val="FFC000"/>
                </a:solidFill>
              </a:rPr>
              <a:t> </a:t>
            </a:r>
            <a:r>
              <a:rPr lang="en-US" sz="2000" dirty="0"/>
              <a:t>means that whenever there is a change in an explanatory variable, it should </a:t>
            </a:r>
            <a:r>
              <a:rPr lang="en-US" sz="2000" i="1" dirty="0"/>
              <a:t>cause</a:t>
            </a:r>
            <a:r>
              <a:rPr lang="en-US" sz="2000" dirty="0"/>
              <a:t> in a change in the response variable. </a:t>
            </a:r>
          </a:p>
          <a:p>
            <a:pPr eaLnBrk="1" hangingPunct="1">
              <a:defRPr/>
            </a:pPr>
            <a:r>
              <a:rPr lang="en-US" sz="2000" b="1" dirty="0" smtClean="0">
                <a:solidFill>
                  <a:srgbClr val="FFC000"/>
                </a:solidFill>
              </a:rPr>
              <a:t>Correlations</a:t>
            </a:r>
            <a:r>
              <a:rPr lang="en-US" sz="2000" b="1" dirty="0"/>
              <a:t>: </a:t>
            </a:r>
            <a:r>
              <a:rPr lang="en-US" sz="2000" dirty="0"/>
              <a:t> Correlations between two variables are extremely common and easy to find. </a:t>
            </a:r>
            <a:r>
              <a:rPr lang="en-US" sz="2000" b="1" i="1" dirty="0"/>
              <a:t>However, saying that two variables are correlated in NO way guarantees that there is causation</a:t>
            </a:r>
            <a:r>
              <a:rPr lang="en-US" sz="2000" dirty="0"/>
              <a:t>. </a:t>
            </a:r>
          </a:p>
          <a:p>
            <a:pPr eaLnBrk="1" hangingPunct="1"/>
            <a:r>
              <a:rPr lang="en-US" altLang="en-US" sz="2400" dirty="0" smtClean="0"/>
              <a:t>Often (very, very often!) people report “</a:t>
            </a:r>
            <a:r>
              <a:rPr lang="en-US" altLang="en-US" sz="2400" dirty="0" smtClean="0">
                <a:solidFill>
                  <a:srgbClr val="FFC000"/>
                </a:solidFill>
              </a:rPr>
              <a:t>associations</a:t>
            </a:r>
            <a:r>
              <a:rPr lang="en-US" altLang="en-US" sz="2400" dirty="0" smtClean="0"/>
              <a:t>” (i.e. </a:t>
            </a:r>
            <a:r>
              <a:rPr lang="en-US" altLang="en-US" sz="2400" dirty="0" smtClean="0">
                <a:solidFill>
                  <a:srgbClr val="FFC000"/>
                </a:solidFill>
              </a:rPr>
              <a:t>correlation</a:t>
            </a:r>
            <a:r>
              <a:rPr lang="en-US" altLang="en-US" sz="2400" dirty="0" smtClean="0"/>
              <a:t>)  between two variables while implying </a:t>
            </a:r>
            <a:r>
              <a:rPr lang="en-US" altLang="en-US" sz="2400" dirty="0" smtClean="0">
                <a:solidFill>
                  <a:srgbClr val="FFC000"/>
                </a:solidFill>
              </a:rPr>
              <a:t>causation</a:t>
            </a:r>
            <a:r>
              <a:rPr lang="en-US" altLang="en-US" sz="2400" dirty="0" smtClean="0"/>
              <a:t>. </a:t>
            </a:r>
          </a:p>
          <a:p>
            <a:pPr eaLnBrk="1" hangingPunct="1"/>
            <a:r>
              <a:rPr lang="en-US" altLang="en-US" sz="2400" dirty="0" smtClean="0"/>
              <a:t>Yet upon further examination, it turns out that there is not </a:t>
            </a:r>
            <a:r>
              <a:rPr lang="en-US" altLang="en-US" sz="2400" dirty="0" smtClean="0">
                <a:solidFill>
                  <a:srgbClr val="FFC000"/>
                </a:solidFill>
              </a:rPr>
              <a:t>causation</a:t>
            </a:r>
            <a:r>
              <a:rPr lang="en-US" altLang="en-US" sz="2400" dirty="0" smtClean="0"/>
              <a:t> whatsoever!</a:t>
            </a:r>
          </a:p>
          <a:p>
            <a:pPr eaLnBrk="1" hangingPunct="1"/>
            <a:r>
              <a:rPr lang="en-US" altLang="en-US" sz="2400" dirty="0" smtClean="0"/>
              <a:t>As humans, though, upon hearing about “</a:t>
            </a:r>
            <a:r>
              <a:rPr lang="en-US" altLang="en-US" sz="2400" dirty="0" smtClean="0">
                <a:solidFill>
                  <a:srgbClr val="FFC000"/>
                </a:solidFill>
              </a:rPr>
              <a:t>associations</a:t>
            </a:r>
            <a:r>
              <a:rPr lang="en-US" altLang="en-US" sz="2400" dirty="0" smtClean="0"/>
              <a:t>” we often jump to an assumption of </a:t>
            </a:r>
            <a:r>
              <a:rPr lang="en-US" altLang="en-US" sz="2400" dirty="0" smtClean="0">
                <a:solidFill>
                  <a:srgbClr val="FFC000"/>
                </a:solidFill>
              </a:rPr>
              <a:t>causation</a:t>
            </a:r>
            <a:r>
              <a:rPr lang="en-US" altLang="en-US" sz="2400" dirty="0" smtClean="0"/>
              <a:t>.</a:t>
            </a:r>
          </a:p>
          <a:p>
            <a:pPr eaLnBrk="1" hangingPunct="1"/>
            <a:r>
              <a:rPr lang="en-US" altLang="en-US" sz="2400" dirty="0" smtClean="0"/>
              <a:t>Most of the time, the </a:t>
            </a:r>
            <a:r>
              <a:rPr lang="en-US" altLang="en-US" sz="2400" dirty="0" smtClean="0">
                <a:solidFill>
                  <a:srgbClr val="FFC000"/>
                </a:solidFill>
              </a:rPr>
              <a:t>causation</a:t>
            </a:r>
            <a:r>
              <a:rPr lang="en-US" altLang="en-US" sz="2400" dirty="0" smtClean="0"/>
              <a:t> simply is NOT there.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p:nvPr>
        </p:nvSpPr>
        <p:spPr>
          <a:xfrm>
            <a:off x="395536" y="260648"/>
            <a:ext cx="8229600" cy="5851525"/>
          </a:xfrm>
        </p:spPr>
        <p:txBody>
          <a:bodyPr/>
          <a:lstStyle/>
          <a:p>
            <a:pPr>
              <a:buFontTx/>
              <a:buNone/>
            </a:pPr>
            <a:r>
              <a:rPr lang="en-US" altLang="en-US" sz="2400" i="1" dirty="0" smtClean="0">
                <a:solidFill>
                  <a:srgbClr val="FFC000"/>
                </a:solidFill>
                <a:latin typeface="Arial" panose="020B0604020202020204" pitchFamily="34" charset="0"/>
                <a:cs typeface="Arial" panose="020B0604020202020204" pitchFamily="34" charset="0"/>
              </a:rPr>
              <a:t>Ice-cream sales are strongly correlated with crime rates</a:t>
            </a:r>
            <a:r>
              <a:rPr lang="en-US" altLang="en-US" sz="2000" i="1" dirty="0" smtClean="0">
                <a:solidFill>
                  <a:srgbClr val="FFC000"/>
                </a:solidFill>
                <a:latin typeface="Arial" panose="020B0604020202020204" pitchFamily="34" charset="0"/>
                <a:cs typeface="Arial" panose="020B0604020202020204" pitchFamily="34" charset="0"/>
              </a:rPr>
              <a:t>. </a:t>
            </a:r>
            <a:r>
              <a:rPr lang="en-US" altLang="en-US" sz="2400" i="1" dirty="0" smtClean="0">
                <a:solidFill>
                  <a:srgbClr val="FFC000"/>
                </a:solidFill>
                <a:latin typeface="Arial" panose="020B0604020202020204" pitchFamily="34" charset="0"/>
                <a:cs typeface="Arial" panose="020B0604020202020204" pitchFamily="34" charset="0"/>
              </a:rPr>
              <a:t>Therefore, ice-cream consumption causes crime????</a:t>
            </a:r>
            <a:r>
              <a:rPr lang="en-US" altLang="en-US" sz="1600" dirty="0" smtClean="0">
                <a:solidFill>
                  <a:srgbClr val="FFC000"/>
                </a:solidFill>
                <a:latin typeface="Arial" panose="020B0604020202020204" pitchFamily="34" charset="0"/>
                <a:cs typeface="Arial" panose="020B0604020202020204" pitchFamily="34" charset="0"/>
              </a:rPr>
              <a:t> </a:t>
            </a:r>
          </a:p>
          <a:p>
            <a:endParaRPr lang="en-US" altLang="en-US" sz="2800" dirty="0" smtClean="0"/>
          </a:p>
          <a:p>
            <a:r>
              <a:rPr lang="en-US" altLang="en-US" sz="2800" b="1" dirty="0" smtClean="0"/>
              <a:t>Pizza consumption and cancer rate: r = -. 5</a:t>
            </a:r>
          </a:p>
          <a:p>
            <a:r>
              <a:rPr lang="en-US" altLang="en-US" sz="2800" dirty="0" smtClean="0"/>
              <a:t>Gun ownership and crime: r = .71</a:t>
            </a:r>
          </a:p>
          <a:p>
            <a:r>
              <a:rPr lang="en-US" altLang="en-US" sz="2800" dirty="0" smtClean="0"/>
              <a:t>Number of cavities in elementary school children and their vocabulary size: r = -.6</a:t>
            </a:r>
          </a:p>
          <a:p>
            <a:r>
              <a:rPr lang="en-US" altLang="en-US" sz="2800" dirty="0" smtClean="0"/>
              <a:t>Ice cream consumption and shark attacks in Australia: r=0.37</a:t>
            </a:r>
          </a:p>
          <a:p>
            <a:r>
              <a:rPr lang="en-US" altLang="en-US" sz="2800" dirty="0" smtClean="0"/>
              <a:t>BMI and amount of graffiti and litter in city dwellers: r = .45</a:t>
            </a:r>
          </a:p>
          <a:p>
            <a:r>
              <a:rPr lang="en-US" altLang="en-US" sz="2800" dirty="0" smtClean="0"/>
              <a:t>Average global temperature and number of pirates: r = -.93</a:t>
            </a:r>
          </a:p>
          <a:p>
            <a:r>
              <a:rPr lang="en-US" altLang="en-US" sz="2800" dirty="0"/>
              <a:t>IQ scores and TV time: r = -.54</a:t>
            </a:r>
          </a:p>
          <a:p>
            <a:pPr>
              <a:buFont typeface="Wingdings" pitchFamily="2" charset="2"/>
              <a:buNone/>
            </a:pPr>
            <a:endParaRPr lang="en-US" altLang="en-US" dirty="0" smtClean="0"/>
          </a:p>
          <a:p>
            <a:pPr>
              <a:buFont typeface="Wingdings" pitchFamily="2" charset="2"/>
              <a:buNone/>
            </a:pPr>
            <a:endParaRPr lang="en-US" altLang="en-US" dirty="0" smtClean="0"/>
          </a:p>
          <a:p>
            <a:pPr>
              <a:buFont typeface="Wingdings" pitchFamily="2" charset="2"/>
              <a:buNone/>
            </a:pPr>
            <a:endParaRPr lang="en-US" altLang="en-US" dirty="0" smtClean="0"/>
          </a:p>
          <a:p>
            <a:pPr>
              <a:buFont typeface="Wingdings" pitchFamily="2" charset="2"/>
              <a:buNone/>
            </a:pPr>
            <a:endParaRPr lang="en-US" altLang="en-US" dirty="0" smtClean="0"/>
          </a:p>
          <a:p>
            <a:pPr>
              <a:buFont typeface="Wingdings" pitchFamily="2" charset="2"/>
              <a:buNone/>
            </a:pPr>
            <a:endParaRPr lang="en-US" altLang="en-US" dirty="0" smtClean="0"/>
          </a:p>
          <a:p>
            <a:pPr>
              <a:buFont typeface="Wingdings" pitchFamily="2" charset="2"/>
              <a:buNone/>
            </a:pPr>
            <a:endParaRPr lang="en-US" altLang="en-US" dirty="0" smtClean="0"/>
          </a:p>
          <a:p>
            <a:endParaRPr lang="en-US" alt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z="5400" b="1" dirty="0" smtClean="0">
                <a:solidFill>
                  <a:srgbClr val="D60093"/>
                </a:solidFill>
              </a:rPr>
              <a:t>Probability</a:t>
            </a:r>
          </a:p>
        </p:txBody>
      </p:sp>
      <p:grpSp>
        <p:nvGrpSpPr>
          <p:cNvPr id="4" name="Group 3"/>
          <p:cNvGrpSpPr>
            <a:grpSpLocks/>
          </p:cNvGrpSpPr>
          <p:nvPr/>
        </p:nvGrpSpPr>
        <p:grpSpPr bwMode="auto">
          <a:xfrm>
            <a:off x="107950" y="5828449"/>
            <a:ext cx="9144000" cy="984927"/>
            <a:chOff x="0" y="3324298"/>
            <a:chExt cx="9144000" cy="1487948"/>
          </a:xfrm>
        </p:grpSpPr>
        <p:sp>
          <p:nvSpPr>
            <p:cNvPr id="5" name="Text Box 11"/>
            <p:cNvSpPr txBox="1">
              <a:spLocks noChangeArrowheads="1"/>
            </p:cNvSpPr>
            <p:nvPr/>
          </p:nvSpPr>
          <p:spPr bwMode="auto">
            <a:xfrm>
              <a:off x="0" y="3324298"/>
              <a:ext cx="914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b="1" dirty="0">
                  <a:latin typeface="Verdana" pitchFamily="34" charset="0"/>
                </a:rPr>
                <a:t>Impossible      Unlikely    Equal Chances     Likely         Certain</a:t>
              </a:r>
            </a:p>
          </p:txBody>
        </p:sp>
        <p:sp>
          <p:nvSpPr>
            <p:cNvPr id="6" name="Line 10"/>
            <p:cNvSpPr>
              <a:spLocks noChangeShapeType="1"/>
            </p:cNvSpPr>
            <p:nvPr/>
          </p:nvSpPr>
          <p:spPr bwMode="auto">
            <a:xfrm>
              <a:off x="838200" y="4039249"/>
              <a:ext cx="7589838" cy="0"/>
            </a:xfrm>
            <a:prstGeom prst="line">
              <a:avLst/>
            </a:prstGeom>
            <a:noFill/>
            <a:ln w="38100">
              <a:solidFill>
                <a:schemeClr val="tx1"/>
              </a:solidFill>
              <a:round/>
              <a:headEnd/>
              <a:tailEnd/>
            </a:ln>
            <a:effectLst/>
          </p:spPr>
          <p:txBody>
            <a:bodyPr/>
            <a:lstStyle/>
            <a:p>
              <a:pPr>
                <a:defRPr/>
              </a:pPr>
              <a:endParaRPr lang="en-US" dirty="0">
                <a:ln w="19050">
                  <a:solidFill>
                    <a:schemeClr val="tx1"/>
                  </a:solidFill>
                </a:ln>
                <a:latin typeface="Times New Roman" charset="0"/>
                <a:cs typeface="+mn-cs"/>
              </a:endParaRPr>
            </a:p>
          </p:txBody>
        </p:sp>
        <p:sp>
          <p:nvSpPr>
            <p:cNvPr id="7" name="Line 13"/>
            <p:cNvSpPr>
              <a:spLocks noChangeShapeType="1"/>
            </p:cNvSpPr>
            <p:nvPr/>
          </p:nvSpPr>
          <p:spPr bwMode="auto">
            <a:xfrm>
              <a:off x="838200" y="38862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4"/>
            <p:cNvSpPr>
              <a:spLocks noChangeShapeType="1"/>
            </p:cNvSpPr>
            <p:nvPr/>
          </p:nvSpPr>
          <p:spPr bwMode="auto">
            <a:xfrm>
              <a:off x="4572000" y="38862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ext Box 17"/>
            <p:cNvSpPr txBox="1">
              <a:spLocks noChangeArrowheads="1"/>
            </p:cNvSpPr>
            <p:nvPr/>
          </p:nvSpPr>
          <p:spPr bwMode="auto">
            <a:xfrm>
              <a:off x="609600" y="4114800"/>
              <a:ext cx="8534400" cy="69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400" b="1" dirty="0">
                  <a:latin typeface="Verdana" pitchFamily="34" charset="0"/>
                </a:rPr>
                <a:t> 0	 	   	        0.5    			           </a:t>
              </a:r>
              <a:r>
                <a:rPr lang="en-US" altLang="en-US" sz="2400" b="1" dirty="0" smtClean="0">
                  <a:latin typeface="Verdana" pitchFamily="34" charset="0"/>
                </a:rPr>
                <a:t>1</a:t>
              </a:r>
              <a:endParaRPr lang="en-US" altLang="en-US" sz="2400" b="1" dirty="0">
                <a:latin typeface="Verdana" pitchFamily="34" charset="0"/>
              </a:endParaRPr>
            </a:p>
          </p:txBody>
        </p:sp>
        <p:sp>
          <p:nvSpPr>
            <p:cNvPr id="10" name="Line 13"/>
            <p:cNvSpPr>
              <a:spLocks noChangeShapeType="1"/>
            </p:cNvSpPr>
            <p:nvPr/>
          </p:nvSpPr>
          <p:spPr bwMode="auto">
            <a:xfrm>
              <a:off x="8382000" y="38862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3"/>
            <p:cNvSpPr>
              <a:spLocks noChangeShapeType="1"/>
            </p:cNvSpPr>
            <p:nvPr/>
          </p:nvSpPr>
          <p:spPr bwMode="auto">
            <a:xfrm>
              <a:off x="2819400" y="39624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3"/>
            <p:cNvSpPr>
              <a:spLocks noChangeShapeType="1"/>
            </p:cNvSpPr>
            <p:nvPr/>
          </p:nvSpPr>
          <p:spPr bwMode="auto">
            <a:xfrm>
              <a:off x="6477000" y="39624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 name="Rectangle 3"/>
              <p:cNvSpPr txBox="1">
                <a:spLocks noChangeArrowheads="1"/>
              </p:cNvSpPr>
              <p:nvPr/>
            </p:nvSpPr>
            <p:spPr bwMode="auto">
              <a:xfrm>
                <a:off x="462756" y="1484784"/>
                <a:ext cx="8501732"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en-US" altLang="en-US" sz="2400" kern="0" dirty="0" smtClean="0">
                    <a:solidFill>
                      <a:srgbClr val="D60093"/>
                    </a:solidFill>
                  </a:rPr>
                  <a:t>Probability</a:t>
                </a:r>
                <a:r>
                  <a:rPr lang="en-US" altLang="en-US" sz="2400" kern="0" dirty="0" smtClean="0"/>
                  <a:t>: a quantitative measurement of the extent to which something is likely to happen or be the case</a:t>
                </a:r>
              </a:p>
              <a:p>
                <a:pPr>
                  <a:lnSpc>
                    <a:spcPct val="90000"/>
                  </a:lnSpc>
                </a:pPr>
                <a:endParaRPr lang="en-US" altLang="en-US" sz="2400" kern="0" dirty="0" smtClean="0"/>
              </a:p>
              <a:p>
                <a:pPr>
                  <a:lnSpc>
                    <a:spcPct val="90000"/>
                  </a:lnSpc>
                </a:pPr>
                <a:r>
                  <a:rPr lang="en-NZ" altLang="en-US" sz="2400" kern="0" dirty="0" smtClean="0"/>
                  <a:t>Probabilities are written as:</a:t>
                </a:r>
              </a:p>
              <a:p>
                <a:pPr lvl="1">
                  <a:lnSpc>
                    <a:spcPct val="90000"/>
                  </a:lnSpc>
                </a:pPr>
                <a:r>
                  <a:rPr lang="en-NZ" altLang="en-US" sz="1800" kern="0" dirty="0" smtClean="0"/>
                  <a:t>Fractions from 0 to 1: </a:t>
                </a:r>
                <a14:m>
                  <m:oMath xmlns:m="http://schemas.openxmlformats.org/officeDocument/2006/math">
                    <m:f>
                      <m:fPr>
                        <m:ctrlPr>
                          <a:rPr lang="en-NZ" altLang="en-US" sz="1800" i="1" kern="0" smtClean="0">
                            <a:latin typeface="Cambria Math" panose="02040503050406030204" pitchFamily="18" charset="0"/>
                          </a:rPr>
                        </m:ctrlPr>
                      </m:fPr>
                      <m:num>
                        <m:r>
                          <a:rPr lang="en-NZ" altLang="en-US" sz="1800" b="0" i="1" kern="0" smtClean="0">
                            <a:latin typeface="Cambria Math"/>
                          </a:rPr>
                          <m:t>1</m:t>
                        </m:r>
                      </m:num>
                      <m:den>
                        <m:r>
                          <a:rPr lang="en-NZ" altLang="en-US" sz="1800" b="0" i="1" kern="0" smtClean="0">
                            <a:latin typeface="Cambria Math"/>
                          </a:rPr>
                          <m:t>10</m:t>
                        </m:r>
                      </m:den>
                    </m:f>
                  </m:oMath>
                </a14:m>
                <a:endParaRPr lang="en-US" altLang="en-US" sz="1800" kern="0" dirty="0" smtClean="0"/>
              </a:p>
              <a:p>
                <a:pPr lvl="1">
                  <a:lnSpc>
                    <a:spcPct val="90000"/>
                  </a:lnSpc>
                </a:pPr>
                <a:r>
                  <a:rPr lang="en-NZ" altLang="en-US" sz="1800" kern="0" dirty="0" smtClean="0"/>
                  <a:t>Decimals from 0 to 1: 0.1</a:t>
                </a:r>
              </a:p>
              <a:p>
                <a:pPr lvl="1">
                  <a:lnSpc>
                    <a:spcPct val="90000"/>
                  </a:lnSpc>
                </a:pPr>
                <a:r>
                  <a:rPr lang="en-NZ" altLang="en-US" sz="1800" kern="0" dirty="0" smtClean="0"/>
                  <a:t>Percentages from 0% to 100%: 10%</a:t>
                </a:r>
              </a:p>
              <a:p>
                <a:pPr>
                  <a:lnSpc>
                    <a:spcPct val="90000"/>
                  </a:lnSpc>
                </a:pPr>
                <a:endParaRPr lang="en-NZ" altLang="en-US" sz="2400" kern="0" dirty="0" smtClean="0"/>
              </a:p>
              <a:p>
                <a:pPr>
                  <a:lnSpc>
                    <a:spcPct val="90000"/>
                  </a:lnSpc>
                </a:pPr>
                <a:r>
                  <a:rPr lang="en-NZ" altLang="en-US" sz="2400" kern="0" dirty="0" smtClean="0"/>
                  <a:t>A probability cannot be negative or greater than 1. The probability of an event E is always between 0 and 1</a:t>
                </a:r>
              </a:p>
              <a:p>
                <a:pPr lvl="1">
                  <a:lnSpc>
                    <a:spcPct val="90000"/>
                  </a:lnSpc>
                </a:pPr>
                <a14:m>
                  <m:oMath xmlns:m="http://schemas.openxmlformats.org/officeDocument/2006/math">
                    <m:r>
                      <a:rPr lang="en-NZ" altLang="en-US" sz="2000" b="0" i="1" kern="0" smtClean="0">
                        <a:latin typeface="Cambria Math"/>
                      </a:rPr>
                      <m:t>0</m:t>
                    </m:r>
                    <m:r>
                      <a:rPr lang="en-NZ" altLang="en-US" sz="2000" b="0" i="1" kern="0" smtClean="0">
                        <a:latin typeface="Cambria Math"/>
                        <a:ea typeface="Cambria Math"/>
                      </a:rPr>
                      <m:t>≤</m:t>
                    </m:r>
                    <m:r>
                      <a:rPr lang="en-NZ" altLang="en-US" sz="2000" b="0" i="1" kern="0" smtClean="0">
                        <a:latin typeface="Cambria Math"/>
                        <a:ea typeface="Cambria Math"/>
                      </a:rPr>
                      <m:t>𝑃</m:t>
                    </m:r>
                    <m:r>
                      <a:rPr lang="en-NZ" altLang="en-US" sz="2000" b="0" i="1" kern="0" smtClean="0">
                        <a:latin typeface="Cambria Math"/>
                        <a:ea typeface="Cambria Math"/>
                      </a:rPr>
                      <m:t>(</m:t>
                    </m:r>
                    <m:r>
                      <a:rPr lang="en-NZ" altLang="en-US" sz="2000" b="0" i="1" kern="0" smtClean="0">
                        <a:latin typeface="Cambria Math"/>
                        <a:ea typeface="Cambria Math"/>
                      </a:rPr>
                      <m:t>𝐸</m:t>
                    </m:r>
                    <m:r>
                      <a:rPr lang="en-NZ" altLang="en-US" sz="2000" b="0" i="1" kern="0" smtClean="0">
                        <a:latin typeface="Cambria Math"/>
                        <a:ea typeface="Cambria Math"/>
                      </a:rPr>
                      <m:t>)≤1</m:t>
                    </m:r>
                  </m:oMath>
                </a14:m>
                <a:endParaRPr lang="en-NZ" altLang="en-US" sz="2000" kern="0" dirty="0" smtClean="0"/>
              </a:p>
            </p:txBody>
          </p:sp>
        </mc:Choice>
        <mc:Fallback xmlns="">
          <p:sp>
            <p:nvSpPr>
              <p:cNvPr id="13" name="Rectangle 3"/>
              <p:cNvSpPr txBox="1">
                <a:spLocks noRot="1" noChangeAspect="1" noMove="1" noResize="1" noEditPoints="1" noAdjustHandles="1" noChangeArrowheads="1" noChangeShapeType="1" noTextEdit="1"/>
              </p:cNvSpPr>
              <p:nvPr/>
            </p:nvSpPr>
            <p:spPr bwMode="auto">
              <a:xfrm>
                <a:off x="462756" y="1484784"/>
                <a:ext cx="8501732" cy="4248472"/>
              </a:xfrm>
              <a:prstGeom prst="rect">
                <a:avLst/>
              </a:prstGeom>
              <a:blipFill>
                <a:blip r:embed="rId2"/>
                <a:stretch>
                  <a:fillRect l="-1004" t="-18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9512" y="1096686"/>
            <a:ext cx="5710297" cy="2719189"/>
          </a:xfrm>
          <a:prstGeom prst="rect">
            <a:avLst/>
          </a:prstGeom>
        </p:spPr>
      </p:pic>
      <p:sp>
        <p:nvSpPr>
          <p:cNvPr id="4" name="Title 1"/>
          <p:cNvSpPr txBox="1">
            <a:spLocks/>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None/>
            </a:pPr>
            <a:r>
              <a:rPr lang="en-NZ" altLang="en-US" sz="3600" kern="0" dirty="0" smtClean="0">
                <a:solidFill>
                  <a:srgbClr val="FFC000"/>
                </a:solidFill>
              </a:rPr>
              <a:t>More spurious correlations</a:t>
            </a:r>
            <a:endParaRPr lang="en-US" altLang="en-US" sz="3600" kern="0" dirty="0" smtClean="0">
              <a:solidFill>
                <a:srgbClr val="FFC000"/>
              </a:solidFill>
            </a:endParaRPr>
          </a:p>
        </p:txBody>
      </p:sp>
      <p:pic>
        <p:nvPicPr>
          <p:cNvPr id="5" name="Picture 4"/>
          <p:cNvPicPr>
            <a:picLocks noChangeAspect="1"/>
          </p:cNvPicPr>
          <p:nvPr/>
        </p:nvPicPr>
        <p:blipFill>
          <a:blip r:embed="rId3"/>
          <a:stretch>
            <a:fillRect/>
          </a:stretch>
        </p:blipFill>
        <p:spPr>
          <a:xfrm>
            <a:off x="273185" y="4064044"/>
            <a:ext cx="5616624" cy="2805315"/>
          </a:xfrm>
          <a:prstGeom prst="rect">
            <a:avLst/>
          </a:prstGeom>
        </p:spPr>
      </p:pic>
      <p:sp>
        <p:nvSpPr>
          <p:cNvPr id="6" name="Rectangle 5"/>
          <p:cNvSpPr/>
          <p:nvPr/>
        </p:nvSpPr>
        <p:spPr>
          <a:xfrm>
            <a:off x="6876256" y="2133116"/>
            <a:ext cx="2520280" cy="646331"/>
          </a:xfrm>
          <a:prstGeom prst="rect">
            <a:avLst/>
          </a:prstGeom>
        </p:spPr>
        <p:txBody>
          <a:bodyPr wrap="square">
            <a:spAutoFit/>
          </a:bodyPr>
          <a:lstStyle/>
          <a:p>
            <a:pPr>
              <a:defRPr/>
            </a:pPr>
            <a:r>
              <a:rPr lang="en-US" altLang="en-US" dirty="0" smtClean="0"/>
              <a:t>Marriage causes drowning?</a:t>
            </a:r>
            <a:endParaRPr lang="en-US" altLang="en-US" dirty="0">
              <a:sym typeface="Wingdings" pitchFamily="2" charset="2"/>
            </a:endParaRPr>
          </a:p>
        </p:txBody>
      </p:sp>
      <p:sp>
        <p:nvSpPr>
          <p:cNvPr id="7" name="Rectangle 6"/>
          <p:cNvSpPr/>
          <p:nvPr/>
        </p:nvSpPr>
        <p:spPr>
          <a:xfrm>
            <a:off x="6516216" y="5157192"/>
            <a:ext cx="2520280" cy="1200329"/>
          </a:xfrm>
          <a:prstGeom prst="rect">
            <a:avLst/>
          </a:prstGeom>
        </p:spPr>
        <p:txBody>
          <a:bodyPr wrap="square">
            <a:spAutoFit/>
          </a:bodyPr>
          <a:lstStyle/>
          <a:p>
            <a:pPr>
              <a:defRPr/>
            </a:pPr>
            <a:r>
              <a:rPr lang="en-US" altLang="en-US" dirty="0" smtClean="0"/>
              <a:t>Eating a lot of cheese will make people more likely to earn a PhD in engineering?</a:t>
            </a:r>
            <a:endParaRPr lang="en-US" altLang="en-US" dirty="0">
              <a:sym typeface="Wingdings" pitchFamily="2" charset="2"/>
            </a:endParaRPr>
          </a:p>
        </p:txBody>
      </p:sp>
    </p:spTree>
    <p:extLst>
      <p:ext uri="{BB962C8B-B14F-4D97-AF65-F5344CB8AC3E}">
        <p14:creationId xmlns:p14="http://schemas.microsoft.com/office/powerpoint/2010/main" val="38181445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dirty="0" smtClean="0">
                <a:solidFill>
                  <a:srgbClr val="FFC000"/>
                </a:solidFill>
              </a:rPr>
              <a:t>Causation Is Not Symmetric</a:t>
            </a:r>
          </a:p>
        </p:txBody>
      </p:sp>
      <p:sp>
        <p:nvSpPr>
          <p:cNvPr id="92163" name="Rectangle 3"/>
          <p:cNvSpPr>
            <a:spLocks noGrp="1" noChangeArrowheads="1"/>
          </p:cNvSpPr>
          <p:nvPr>
            <p:ph idx="1"/>
          </p:nvPr>
        </p:nvSpPr>
        <p:spPr>
          <a:xfrm>
            <a:off x="107950" y="1676400"/>
            <a:ext cx="5988050" cy="4530725"/>
          </a:xfrm>
        </p:spPr>
        <p:txBody>
          <a:bodyPr/>
          <a:lstStyle/>
          <a:p>
            <a:r>
              <a:rPr lang="en-US" altLang="en-US" sz="2000" dirty="0" smtClean="0">
                <a:solidFill>
                  <a:srgbClr val="FFC000"/>
                </a:solidFill>
              </a:rPr>
              <a:t>Correlation</a:t>
            </a:r>
            <a:r>
              <a:rPr lang="en-US" altLang="en-US" sz="2000" dirty="0" smtClean="0"/>
              <a:t> is a necessary condition for a causal relationship, but not a sufficient one</a:t>
            </a:r>
          </a:p>
          <a:p>
            <a:pPr lvl="1"/>
            <a:r>
              <a:rPr lang="en-US" altLang="en-US" sz="2000" dirty="0" smtClean="0"/>
              <a:t>Example: Using ashtray &amp; suffering lung cancer</a:t>
            </a:r>
          </a:p>
          <a:p>
            <a:endParaRPr lang="en-US" altLang="en-US" sz="2000" dirty="0" smtClean="0"/>
          </a:p>
          <a:p>
            <a:r>
              <a:rPr lang="en-US" altLang="en-US" sz="2000" dirty="0" smtClean="0">
                <a:solidFill>
                  <a:srgbClr val="FFC000"/>
                </a:solidFill>
              </a:rPr>
              <a:t>Correlation</a:t>
            </a:r>
            <a:r>
              <a:rPr lang="en-US" altLang="en-US" sz="2000" dirty="0" smtClean="0"/>
              <a:t> is symmetric</a:t>
            </a:r>
          </a:p>
          <a:p>
            <a:pPr lvl="1"/>
            <a:r>
              <a:rPr lang="en-US" altLang="en-US" sz="2000" dirty="0" smtClean="0"/>
              <a:t>Parents income is correlated with school grades of children</a:t>
            </a:r>
          </a:p>
          <a:p>
            <a:pPr lvl="1"/>
            <a:r>
              <a:rPr lang="en-US" altLang="en-US" sz="2000" dirty="0" smtClean="0"/>
              <a:t>Grades of children correlated with parents income</a:t>
            </a:r>
          </a:p>
          <a:p>
            <a:pPr lvl="1"/>
            <a:endParaRPr lang="en-US" altLang="en-US" sz="2000" dirty="0" smtClean="0"/>
          </a:p>
          <a:p>
            <a:r>
              <a:rPr lang="en-US" altLang="en-US" sz="2000" dirty="0" smtClean="0">
                <a:solidFill>
                  <a:srgbClr val="FFC000"/>
                </a:solidFill>
              </a:rPr>
              <a:t>Causation</a:t>
            </a:r>
            <a:r>
              <a:rPr lang="en-US" altLang="en-US" sz="2000" dirty="0" smtClean="0"/>
              <a:t> is not symmetric</a:t>
            </a:r>
          </a:p>
          <a:p>
            <a:pPr lvl="1"/>
            <a:r>
              <a:rPr lang="en-US" altLang="en-US" sz="2000" dirty="0" smtClean="0"/>
              <a:t>Smoking causes cancer</a:t>
            </a:r>
          </a:p>
          <a:p>
            <a:pPr lvl="1"/>
            <a:r>
              <a:rPr lang="en-US" altLang="en-US" sz="2000" dirty="0" smtClean="0"/>
              <a:t>Suffering cancer causes smoking (???)</a:t>
            </a:r>
          </a:p>
        </p:txBody>
      </p:sp>
      <p:sp>
        <p:nvSpPr>
          <p:cNvPr id="92164" name="Oval 10"/>
          <p:cNvSpPr>
            <a:spLocks noChangeArrowheads="1"/>
          </p:cNvSpPr>
          <p:nvPr/>
        </p:nvSpPr>
        <p:spPr bwMode="auto">
          <a:xfrm>
            <a:off x="6324600" y="5622925"/>
            <a:ext cx="685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FontTx/>
              <a:buNone/>
            </a:pPr>
            <a:r>
              <a:rPr lang="en-US" altLang="en-US" sz="1800">
                <a:latin typeface="Tahoma" pitchFamily="34" charset="0"/>
              </a:rPr>
              <a:t>Smok</a:t>
            </a:r>
          </a:p>
        </p:txBody>
      </p:sp>
      <p:sp>
        <p:nvSpPr>
          <p:cNvPr id="92165" name="Oval 11"/>
          <p:cNvSpPr>
            <a:spLocks noChangeArrowheads="1"/>
          </p:cNvSpPr>
          <p:nvPr/>
        </p:nvSpPr>
        <p:spPr bwMode="auto">
          <a:xfrm>
            <a:off x="7772400" y="5622925"/>
            <a:ext cx="685800" cy="685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FontTx/>
              <a:buNone/>
            </a:pPr>
            <a:r>
              <a:rPr lang="en-NZ" altLang="en-US" sz="1800">
                <a:latin typeface="Tahoma" pitchFamily="34" charset="0"/>
              </a:rPr>
              <a:t>Canc</a:t>
            </a:r>
            <a:endParaRPr lang="en-US" altLang="en-US" sz="1800">
              <a:latin typeface="Tahoma" pitchFamily="34" charset="0"/>
            </a:endParaRPr>
          </a:p>
        </p:txBody>
      </p:sp>
      <p:sp>
        <p:nvSpPr>
          <p:cNvPr id="92166" name="AutoShape 12"/>
          <p:cNvSpPr>
            <a:spLocks noChangeArrowheads="1"/>
          </p:cNvSpPr>
          <p:nvPr/>
        </p:nvSpPr>
        <p:spPr bwMode="auto">
          <a:xfrm>
            <a:off x="7086600" y="5775325"/>
            <a:ext cx="609600" cy="381000"/>
          </a:xfrm>
          <a:prstGeom prst="rightArrow">
            <a:avLst>
              <a:gd name="adj1" fmla="val 50000"/>
              <a:gd name="adj2" fmla="val 4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endParaRPr lang="en-US" altLang="en-US" sz="1800">
              <a:latin typeface="Tahoma" pitchFamily="34" charset="0"/>
            </a:endParaRPr>
          </a:p>
        </p:txBody>
      </p:sp>
      <p:sp>
        <p:nvSpPr>
          <p:cNvPr id="92167" name="Oval 10"/>
          <p:cNvSpPr>
            <a:spLocks noChangeArrowheads="1"/>
          </p:cNvSpPr>
          <p:nvPr/>
        </p:nvSpPr>
        <p:spPr bwMode="auto">
          <a:xfrm>
            <a:off x="6500813" y="3822700"/>
            <a:ext cx="685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FontTx/>
              <a:buNone/>
            </a:pPr>
            <a:r>
              <a:rPr lang="en-NZ" altLang="en-US" sz="1800">
                <a:latin typeface="Tahoma" pitchFamily="34" charset="0"/>
              </a:rPr>
              <a:t>Incom</a:t>
            </a:r>
            <a:endParaRPr lang="en-US" altLang="en-US" sz="1800">
              <a:latin typeface="Tahoma" pitchFamily="34" charset="0"/>
            </a:endParaRPr>
          </a:p>
        </p:txBody>
      </p:sp>
      <p:sp>
        <p:nvSpPr>
          <p:cNvPr id="92168" name="Oval 11"/>
          <p:cNvSpPr>
            <a:spLocks noChangeArrowheads="1"/>
          </p:cNvSpPr>
          <p:nvPr/>
        </p:nvSpPr>
        <p:spPr bwMode="auto">
          <a:xfrm>
            <a:off x="7989888" y="3822700"/>
            <a:ext cx="685800" cy="685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FontTx/>
              <a:buNone/>
            </a:pPr>
            <a:r>
              <a:rPr lang="en-NZ" altLang="en-US" sz="1800">
                <a:latin typeface="Tahoma" pitchFamily="34" charset="0"/>
              </a:rPr>
              <a:t>Grade</a:t>
            </a:r>
            <a:endParaRPr lang="en-US" altLang="en-US" sz="1800">
              <a:latin typeface="Tahoma" pitchFamily="34" charset="0"/>
            </a:endParaRPr>
          </a:p>
        </p:txBody>
      </p:sp>
      <p:sp>
        <p:nvSpPr>
          <p:cNvPr id="92169" name="Left-Right Arrow 1"/>
          <p:cNvSpPr>
            <a:spLocks noChangeArrowheads="1"/>
          </p:cNvSpPr>
          <p:nvPr/>
        </p:nvSpPr>
        <p:spPr bwMode="auto">
          <a:xfrm>
            <a:off x="7235825" y="3967163"/>
            <a:ext cx="723900" cy="360362"/>
          </a:xfrm>
          <a:prstGeom prst="leftRightArrow">
            <a:avLst>
              <a:gd name="adj1" fmla="val 50000"/>
              <a:gd name="adj2" fmla="val 49960"/>
            </a:avLst>
          </a:prstGeom>
          <a:solidFill>
            <a:srgbClr val="92D050"/>
          </a:solidFill>
          <a:ln w="9525" algn="ctr">
            <a:solidFill>
              <a:schemeClr val="tx1"/>
            </a:solidFill>
            <a:round/>
            <a:headEnd/>
            <a:tailEnd/>
          </a:ln>
        </p:spPr>
        <p:txBody>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endParaRPr lang="en-US" altLang="en-US" sz="1800">
              <a:latin typeface="Tahoma"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normAutofit fontScale="90000"/>
          </a:bodyPr>
          <a:lstStyle/>
          <a:p>
            <a:r>
              <a:rPr lang="en-US" altLang="en-US" dirty="0" smtClean="0">
                <a:solidFill>
                  <a:srgbClr val="FFC000"/>
                </a:solidFill>
              </a:rPr>
              <a:t>Correlation does not equate causation</a:t>
            </a:r>
          </a:p>
        </p:txBody>
      </p:sp>
      <p:sp>
        <p:nvSpPr>
          <p:cNvPr id="103427" name="Rectangle 3"/>
          <p:cNvSpPr>
            <a:spLocks noGrp="1" noChangeArrowheads="1"/>
          </p:cNvSpPr>
          <p:nvPr>
            <p:ph idx="1"/>
          </p:nvPr>
        </p:nvSpPr>
        <p:spPr>
          <a:xfrm>
            <a:off x="403227" y="1510745"/>
            <a:ext cx="8229600" cy="4114799"/>
          </a:xfrm>
        </p:spPr>
        <p:txBody>
          <a:bodyPr>
            <a:normAutofit/>
          </a:bodyPr>
          <a:lstStyle/>
          <a:p>
            <a:pPr>
              <a:defRPr/>
            </a:pPr>
            <a:r>
              <a:rPr lang="en-US" altLang="en-US" sz="2400" dirty="0" smtClean="0"/>
              <a:t>In many situations, two correlated variables are not linked with a casual relationship directly. But there is a hidden variable that determines the association, the confounding variable</a:t>
            </a:r>
            <a:endParaRPr lang="en-US" altLang="en-US" sz="2400" dirty="0" smtClean="0">
              <a:sym typeface="Wingdings" pitchFamily="2" charset="2"/>
            </a:endParaRPr>
          </a:p>
          <a:p>
            <a:pPr marL="457200" lvl="1" indent="0">
              <a:buFontTx/>
              <a:buNone/>
              <a:defRPr/>
            </a:pPr>
            <a:r>
              <a:rPr lang="en-US" altLang="en-US" sz="2000" dirty="0" smtClean="0">
                <a:sym typeface="Wingdings" pitchFamily="2" charset="2"/>
              </a:rPr>
              <a:t>				</a:t>
            </a:r>
            <a:endParaRPr lang="en-US" altLang="en-US" sz="2000" dirty="0" smtClean="0"/>
          </a:p>
        </p:txBody>
      </p:sp>
      <p:sp>
        <p:nvSpPr>
          <p:cNvPr id="93188" name="AutoShape 4"/>
          <p:cNvSpPr>
            <a:spLocks noChangeArrowheads="1"/>
          </p:cNvSpPr>
          <p:nvPr/>
        </p:nvSpPr>
        <p:spPr bwMode="auto">
          <a:xfrm rot="2841949">
            <a:off x="2879959" y="4483123"/>
            <a:ext cx="1691717" cy="292866"/>
          </a:xfrm>
          <a:prstGeom prst="leftArrow">
            <a:avLst>
              <a:gd name="adj1" fmla="val 50000"/>
              <a:gd name="adj2" fmla="val 10606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endParaRPr lang="en-US" altLang="en-US" sz="1800">
              <a:latin typeface="Tahoma" pitchFamily="34" charset="0"/>
            </a:endParaRPr>
          </a:p>
        </p:txBody>
      </p:sp>
      <p:sp>
        <p:nvSpPr>
          <p:cNvPr id="93189" name="AutoShape 5"/>
          <p:cNvSpPr>
            <a:spLocks noChangeArrowheads="1"/>
          </p:cNvSpPr>
          <p:nvPr/>
        </p:nvSpPr>
        <p:spPr bwMode="auto">
          <a:xfrm rot="8092833">
            <a:off x="4798222" y="4539804"/>
            <a:ext cx="1508125" cy="342900"/>
          </a:xfrm>
          <a:prstGeom prst="leftArrow">
            <a:avLst>
              <a:gd name="adj1" fmla="val 50000"/>
              <a:gd name="adj2" fmla="val 1063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endParaRPr lang="en-US" altLang="en-US" sz="1800">
              <a:latin typeface="Tahoma" pitchFamily="34" charset="0"/>
            </a:endParaRPr>
          </a:p>
        </p:txBody>
      </p:sp>
      <p:sp>
        <p:nvSpPr>
          <p:cNvPr id="93190" name="TextBox 1"/>
          <p:cNvSpPr txBox="1">
            <a:spLocks noChangeArrowheads="1"/>
          </p:cNvSpPr>
          <p:nvPr/>
        </p:nvSpPr>
        <p:spPr bwMode="auto">
          <a:xfrm>
            <a:off x="4067175" y="5626100"/>
            <a:ext cx="2952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US" altLang="en-US" sz="1800" dirty="0">
                <a:solidFill>
                  <a:srgbClr val="FFC000"/>
                </a:solidFill>
                <a:latin typeface="Tahoma" pitchFamily="34" charset="0"/>
                <a:sym typeface="Wingdings" pitchFamily="2" charset="2"/>
              </a:rPr>
              <a:t>Hidden variable</a:t>
            </a:r>
            <a:endParaRPr lang="en-US" altLang="en-US" sz="1800" dirty="0">
              <a:solidFill>
                <a:srgbClr val="FFC000"/>
              </a:solidFill>
              <a:latin typeface="Tahoma" pitchFamily="34" charset="0"/>
            </a:endParaRPr>
          </a:p>
        </p:txBody>
      </p:sp>
      <p:sp>
        <p:nvSpPr>
          <p:cNvPr id="93191" name="TextBox 1"/>
          <p:cNvSpPr txBox="1">
            <a:spLocks noChangeArrowheads="1"/>
          </p:cNvSpPr>
          <p:nvPr/>
        </p:nvSpPr>
        <p:spPr bwMode="auto">
          <a:xfrm>
            <a:off x="3775075" y="6005513"/>
            <a:ext cx="2952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US" altLang="en-US" sz="1800" dirty="0">
                <a:solidFill>
                  <a:srgbClr val="FFC000"/>
                </a:solidFill>
                <a:latin typeface="Tahoma" pitchFamily="34" charset="0"/>
                <a:sym typeface="Wingdings" pitchFamily="2" charset="2"/>
              </a:rPr>
              <a:t>Confounding variable</a:t>
            </a:r>
            <a:endParaRPr lang="en-US" altLang="en-US" sz="1800" dirty="0">
              <a:solidFill>
                <a:srgbClr val="FFC000"/>
              </a:solidFill>
              <a:latin typeface="Tahoma" pitchFamily="34" charset="0"/>
            </a:endParaRPr>
          </a:p>
        </p:txBody>
      </p:sp>
      <p:pic>
        <p:nvPicPr>
          <p:cNvPr id="93192" name="Picture 10" descr="http://study.com/cimages/multimages/16/Pos-neg_correlation.PNG"/>
          <p:cNvPicPr>
            <a:picLocks noChangeAspect="1" noChangeArrowheads="1"/>
          </p:cNvPicPr>
          <p:nvPr/>
        </p:nvPicPr>
        <p:blipFill>
          <a:blip r:embed="rId2">
            <a:extLst>
              <a:ext uri="{28A0092B-C50C-407E-A947-70E740481C1C}">
                <a14:useLocalDpi xmlns:a14="http://schemas.microsoft.com/office/drawing/2010/main" val="0"/>
              </a:ext>
            </a:extLst>
          </a:blip>
          <a:srcRect l="2937" r="57790" b="16634"/>
          <a:stretch>
            <a:fillRect/>
          </a:stretch>
        </p:blipFill>
        <p:spPr bwMode="auto">
          <a:xfrm>
            <a:off x="403227" y="4540251"/>
            <a:ext cx="224472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
          <p:cNvSpPr txBox="1">
            <a:spLocks noChangeArrowheads="1"/>
          </p:cNvSpPr>
          <p:nvPr/>
        </p:nvSpPr>
        <p:spPr bwMode="auto">
          <a:xfrm>
            <a:off x="4067175" y="6375401"/>
            <a:ext cx="2952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US" altLang="en-US" sz="1800" dirty="0" smtClean="0">
                <a:solidFill>
                  <a:srgbClr val="FFC000"/>
                </a:solidFill>
                <a:latin typeface="Tahoma" pitchFamily="34" charset="0"/>
                <a:sym typeface="Wingdings" pitchFamily="2" charset="2"/>
              </a:rPr>
              <a:t>Lurking variable</a:t>
            </a:r>
            <a:endParaRPr lang="en-US" altLang="en-US" sz="1800" dirty="0">
              <a:solidFill>
                <a:srgbClr val="FFC000"/>
              </a:solidFill>
              <a:latin typeface="Tahoma" pitchFamily="34" charset="0"/>
            </a:endParaRPr>
          </a:p>
        </p:txBody>
      </p:sp>
      <p:sp>
        <p:nvSpPr>
          <p:cNvPr id="2" name="TextBox 1"/>
          <p:cNvSpPr txBox="1"/>
          <p:nvPr/>
        </p:nvSpPr>
        <p:spPr>
          <a:xfrm>
            <a:off x="4191000" y="5258696"/>
            <a:ext cx="1605136" cy="461665"/>
          </a:xfrm>
          <a:prstGeom prst="rect">
            <a:avLst/>
          </a:prstGeom>
          <a:noFill/>
        </p:spPr>
        <p:txBody>
          <a:bodyPr wrap="square" rtlCol="0">
            <a:spAutoFit/>
          </a:bodyPr>
          <a:lstStyle/>
          <a:p>
            <a:r>
              <a:rPr lang="en-NZ" sz="2400" b="1" dirty="0" smtClean="0"/>
              <a:t>Smoking</a:t>
            </a:r>
            <a:endParaRPr lang="en-US" sz="2400" b="1" dirty="0"/>
          </a:p>
        </p:txBody>
      </p:sp>
      <p:sp>
        <p:nvSpPr>
          <p:cNvPr id="3" name="Rectangle 2"/>
          <p:cNvSpPr/>
          <p:nvPr/>
        </p:nvSpPr>
        <p:spPr>
          <a:xfrm>
            <a:off x="1691680" y="3645024"/>
            <a:ext cx="6267400" cy="369332"/>
          </a:xfrm>
          <a:prstGeom prst="rect">
            <a:avLst/>
          </a:prstGeom>
        </p:spPr>
        <p:txBody>
          <a:bodyPr wrap="square">
            <a:spAutoFit/>
          </a:bodyPr>
          <a:lstStyle/>
          <a:p>
            <a:pPr lvl="1">
              <a:defRPr/>
            </a:pPr>
            <a:r>
              <a:rPr lang="en-US" altLang="en-US" dirty="0"/>
              <a:t>Using </a:t>
            </a:r>
            <a:r>
              <a:rPr lang="en-US" altLang="en-US" dirty="0" smtClean="0"/>
              <a:t>ashtray </a:t>
            </a:r>
            <a:r>
              <a:rPr lang="en-US" altLang="en-US" dirty="0" smtClean="0">
                <a:sym typeface="Wingdings" pitchFamily="2" charset="2"/>
              </a:rPr>
              <a:t>+correlation  lung </a:t>
            </a:r>
            <a:r>
              <a:rPr lang="en-US" altLang="en-US" dirty="0">
                <a:sym typeface="Wingdings" pitchFamily="2" charset="2"/>
              </a:rPr>
              <a:t>cancer</a:t>
            </a:r>
          </a:p>
        </p:txBody>
      </p:sp>
    </p:spTree>
    <p:extLst>
      <p:ext uri="{BB962C8B-B14F-4D97-AF65-F5344CB8AC3E}">
        <p14:creationId xmlns:p14="http://schemas.microsoft.com/office/powerpoint/2010/main" val="292210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1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1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1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animBg="1"/>
      <p:bldP spid="93189" grpId="0" animBg="1"/>
      <p:bldP spid="93190" grpId="0"/>
      <p:bldP spid="93191" grpId="0"/>
      <p:bldP spid="9" grpId="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FFC000"/>
                </a:solidFill>
              </a:rPr>
              <a:t>Gold standard to establish causation: Randomized study</a:t>
            </a:r>
            <a:endParaRPr lang="en-US" sz="3600" dirty="0">
              <a:solidFill>
                <a:srgbClr val="FFC000"/>
              </a:solidFill>
            </a:endParaRPr>
          </a:p>
        </p:txBody>
      </p:sp>
      <p:pic>
        <p:nvPicPr>
          <p:cNvPr id="4" name="Picture 3"/>
          <p:cNvPicPr>
            <a:picLocks noChangeAspect="1"/>
          </p:cNvPicPr>
          <p:nvPr/>
        </p:nvPicPr>
        <p:blipFill>
          <a:blip r:embed="rId2"/>
          <a:stretch>
            <a:fillRect/>
          </a:stretch>
        </p:blipFill>
        <p:spPr>
          <a:xfrm>
            <a:off x="31160" y="2406945"/>
            <a:ext cx="3965951" cy="2736304"/>
          </a:xfrm>
          <a:prstGeom prst="rect">
            <a:avLst/>
          </a:prstGeom>
        </p:spPr>
      </p:pic>
      <p:pic>
        <p:nvPicPr>
          <p:cNvPr id="6" name="Picture 5"/>
          <p:cNvPicPr>
            <a:picLocks noChangeAspect="1"/>
          </p:cNvPicPr>
          <p:nvPr/>
        </p:nvPicPr>
        <p:blipFill>
          <a:blip r:embed="rId3"/>
          <a:stretch>
            <a:fillRect/>
          </a:stretch>
        </p:blipFill>
        <p:spPr>
          <a:xfrm>
            <a:off x="5101613" y="2564904"/>
            <a:ext cx="3561486" cy="2551187"/>
          </a:xfrm>
          <a:prstGeom prst="rect">
            <a:avLst/>
          </a:prstGeom>
        </p:spPr>
      </p:pic>
      <p:sp>
        <p:nvSpPr>
          <p:cNvPr id="7" name="Rectangle 6"/>
          <p:cNvSpPr/>
          <p:nvPr/>
        </p:nvSpPr>
        <p:spPr>
          <a:xfrm>
            <a:off x="611560" y="5670891"/>
            <a:ext cx="2520280" cy="923330"/>
          </a:xfrm>
          <a:prstGeom prst="rect">
            <a:avLst/>
          </a:prstGeom>
        </p:spPr>
        <p:txBody>
          <a:bodyPr wrap="square">
            <a:spAutoFit/>
          </a:bodyPr>
          <a:lstStyle/>
          <a:p>
            <a:pPr>
              <a:defRPr/>
            </a:pPr>
            <a:r>
              <a:rPr lang="en-US" altLang="en-US" dirty="0" smtClean="0"/>
              <a:t>Randomize studies can irrefutably establish causation links</a:t>
            </a:r>
            <a:endParaRPr lang="en-US" altLang="en-US" dirty="0">
              <a:sym typeface="Wingdings" pitchFamily="2" charset="2"/>
            </a:endParaRPr>
          </a:p>
        </p:txBody>
      </p:sp>
      <p:sp>
        <p:nvSpPr>
          <p:cNvPr id="9" name="Rectangle 8"/>
          <p:cNvSpPr/>
          <p:nvPr/>
        </p:nvSpPr>
        <p:spPr>
          <a:xfrm>
            <a:off x="2616838" y="2304332"/>
            <a:ext cx="2520280" cy="276999"/>
          </a:xfrm>
          <a:prstGeom prst="rect">
            <a:avLst/>
          </a:prstGeom>
        </p:spPr>
        <p:txBody>
          <a:bodyPr wrap="square">
            <a:spAutoFit/>
          </a:bodyPr>
          <a:lstStyle/>
          <a:p>
            <a:pPr>
              <a:defRPr/>
            </a:pPr>
            <a:r>
              <a:rPr lang="en-US" altLang="en-US" sz="1200" dirty="0" smtClean="0"/>
              <a:t>control group</a:t>
            </a:r>
            <a:endParaRPr lang="en-US" altLang="en-US" sz="1200" dirty="0">
              <a:sym typeface="Wingdings" pitchFamily="2" charset="2"/>
            </a:endParaRPr>
          </a:p>
        </p:txBody>
      </p:sp>
      <p:sp>
        <p:nvSpPr>
          <p:cNvPr id="10" name="Rectangle 9"/>
          <p:cNvSpPr/>
          <p:nvPr/>
        </p:nvSpPr>
        <p:spPr>
          <a:xfrm>
            <a:off x="2727535" y="3977361"/>
            <a:ext cx="1509580" cy="276999"/>
          </a:xfrm>
          <a:prstGeom prst="rect">
            <a:avLst/>
          </a:prstGeom>
        </p:spPr>
        <p:txBody>
          <a:bodyPr wrap="none">
            <a:spAutoFit/>
          </a:bodyPr>
          <a:lstStyle/>
          <a:p>
            <a:pPr>
              <a:defRPr/>
            </a:pPr>
            <a:r>
              <a:rPr lang="en-US" altLang="en-US" sz="1200" dirty="0" smtClean="0"/>
              <a:t>experimental group</a:t>
            </a:r>
            <a:endParaRPr lang="en-US" altLang="en-US" sz="1200" dirty="0">
              <a:sym typeface="Wingdings" pitchFamily="2" charset="2"/>
            </a:endParaRPr>
          </a:p>
        </p:txBody>
      </p:sp>
      <p:sp>
        <p:nvSpPr>
          <p:cNvPr id="11" name="Rectangle 10"/>
          <p:cNvSpPr/>
          <p:nvPr/>
        </p:nvSpPr>
        <p:spPr>
          <a:xfrm>
            <a:off x="2115467" y="3559653"/>
            <a:ext cx="1224136" cy="430887"/>
          </a:xfrm>
          <a:prstGeom prst="rect">
            <a:avLst/>
          </a:prstGeom>
          <a:solidFill>
            <a:schemeClr val="bg1"/>
          </a:solidFill>
        </p:spPr>
        <p:txBody>
          <a:bodyPr wrap="square">
            <a:spAutoFit/>
          </a:bodyPr>
          <a:lstStyle/>
          <a:p>
            <a:pPr>
              <a:defRPr/>
            </a:pPr>
            <a:r>
              <a:rPr lang="en-US" altLang="en-US" sz="1100" dirty="0" smtClean="0"/>
              <a:t>Random assignment</a:t>
            </a:r>
            <a:endParaRPr lang="en-US" altLang="en-US" sz="1100" dirty="0">
              <a:sym typeface="Wingdings" pitchFamily="2" charset="2"/>
            </a:endParaRPr>
          </a:p>
        </p:txBody>
      </p:sp>
      <p:sp>
        <p:nvSpPr>
          <p:cNvPr id="12" name="Rectangle 11"/>
          <p:cNvSpPr/>
          <p:nvPr/>
        </p:nvSpPr>
        <p:spPr>
          <a:xfrm>
            <a:off x="7092280" y="2434099"/>
            <a:ext cx="1864613" cy="261610"/>
          </a:xfrm>
          <a:prstGeom prst="rect">
            <a:avLst/>
          </a:prstGeom>
        </p:spPr>
        <p:txBody>
          <a:bodyPr wrap="none">
            <a:spAutoFit/>
          </a:bodyPr>
          <a:lstStyle/>
          <a:p>
            <a:pPr>
              <a:defRPr/>
            </a:pPr>
            <a:r>
              <a:rPr lang="en-US" altLang="en-US" sz="1100" dirty="0" smtClean="0"/>
              <a:t>Group with characteristic A</a:t>
            </a:r>
            <a:endParaRPr lang="en-US" altLang="en-US" sz="1100" dirty="0">
              <a:sym typeface="Wingdings" pitchFamily="2" charset="2"/>
            </a:endParaRPr>
          </a:p>
        </p:txBody>
      </p:sp>
      <p:sp>
        <p:nvSpPr>
          <p:cNvPr id="13" name="Rectangle 12"/>
          <p:cNvSpPr/>
          <p:nvPr/>
        </p:nvSpPr>
        <p:spPr>
          <a:xfrm>
            <a:off x="7171391" y="3985055"/>
            <a:ext cx="1863011" cy="261610"/>
          </a:xfrm>
          <a:prstGeom prst="rect">
            <a:avLst/>
          </a:prstGeom>
        </p:spPr>
        <p:txBody>
          <a:bodyPr wrap="none">
            <a:spAutoFit/>
          </a:bodyPr>
          <a:lstStyle/>
          <a:p>
            <a:pPr>
              <a:defRPr/>
            </a:pPr>
            <a:r>
              <a:rPr lang="en-US" altLang="en-US" sz="1100" dirty="0" smtClean="0"/>
              <a:t>Group with characteristic B</a:t>
            </a:r>
            <a:endParaRPr lang="en-US" altLang="en-US" sz="1100" dirty="0">
              <a:sym typeface="Wingdings" pitchFamily="2" charset="2"/>
            </a:endParaRPr>
          </a:p>
        </p:txBody>
      </p:sp>
      <p:sp>
        <p:nvSpPr>
          <p:cNvPr id="14" name="Rectangle 13"/>
          <p:cNvSpPr/>
          <p:nvPr/>
        </p:nvSpPr>
        <p:spPr>
          <a:xfrm>
            <a:off x="6012160" y="5670891"/>
            <a:ext cx="2520280" cy="923330"/>
          </a:xfrm>
          <a:prstGeom prst="rect">
            <a:avLst/>
          </a:prstGeom>
        </p:spPr>
        <p:txBody>
          <a:bodyPr wrap="square">
            <a:spAutoFit/>
          </a:bodyPr>
          <a:lstStyle/>
          <a:p>
            <a:pPr>
              <a:defRPr/>
            </a:pPr>
            <a:r>
              <a:rPr lang="en-US" altLang="en-US" dirty="0" smtClean="0"/>
              <a:t>Observational studies can only provide correlation</a:t>
            </a:r>
            <a:endParaRPr lang="en-US" altLang="en-US" dirty="0">
              <a:sym typeface="Wingdings" pitchFamily="2" charset="2"/>
            </a:endParaRPr>
          </a:p>
        </p:txBody>
      </p:sp>
      <p:cxnSp>
        <p:nvCxnSpPr>
          <p:cNvPr id="18" name="Straight Connector 17"/>
          <p:cNvCxnSpPr/>
          <p:nvPr/>
        </p:nvCxnSpPr>
        <p:spPr bwMode="auto">
          <a:xfrm>
            <a:off x="4572000" y="1772816"/>
            <a:ext cx="0" cy="4608512"/>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19944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smtClean="0">
                <a:solidFill>
                  <a:srgbClr val="D60093"/>
                </a:solidFill>
              </a:rPr>
              <a:t>Types of probability</a:t>
            </a:r>
          </a:p>
        </p:txBody>
      </p:sp>
      <p:sp>
        <p:nvSpPr>
          <p:cNvPr id="17411" name="Rectangle 3"/>
          <p:cNvSpPr>
            <a:spLocks noGrp="1" noChangeArrowheads="1"/>
          </p:cNvSpPr>
          <p:nvPr>
            <p:ph type="body" idx="1"/>
          </p:nvPr>
        </p:nvSpPr>
        <p:spPr>
          <a:xfrm>
            <a:off x="468313" y="1628775"/>
            <a:ext cx="8229600" cy="2232025"/>
          </a:xfrm>
        </p:spPr>
        <p:txBody>
          <a:bodyPr/>
          <a:lstStyle/>
          <a:p>
            <a:pPr marL="514350" indent="-514350">
              <a:buFontTx/>
              <a:buAutoNum type="arabicPeriod"/>
            </a:pPr>
            <a:r>
              <a:rPr lang="en-US" altLang="en-US" dirty="0" smtClean="0">
                <a:solidFill>
                  <a:srgbClr val="D60093"/>
                </a:solidFill>
              </a:rPr>
              <a:t>Classical or theoretical probability</a:t>
            </a:r>
          </a:p>
          <a:p>
            <a:pPr marL="857250" lvl="1" indent="-457200"/>
            <a:r>
              <a:rPr lang="en-US" altLang="en-US" dirty="0" smtClean="0"/>
              <a:t>Uses a theoretical (ideal) description of the phenomena</a:t>
            </a:r>
          </a:p>
          <a:p>
            <a:pPr marL="514350" indent="-514350">
              <a:buFontTx/>
              <a:buAutoNum type="arabicPeriod"/>
            </a:pPr>
            <a:endParaRPr lang="en-US" altLang="en-US" dirty="0" smtClean="0">
              <a:solidFill>
                <a:srgbClr val="D60093"/>
              </a:solidFill>
            </a:endParaRPr>
          </a:p>
          <a:p>
            <a:pPr marL="514350" indent="-514350">
              <a:buFontTx/>
              <a:buAutoNum type="arabicPeriod"/>
            </a:pPr>
            <a:endParaRPr lang="en-US" altLang="en-US" dirty="0" smtClean="0">
              <a:solidFill>
                <a:srgbClr val="D60093"/>
              </a:solidFill>
            </a:endParaRPr>
          </a:p>
          <a:p>
            <a:pPr marL="514350" indent="-514350">
              <a:buFontTx/>
              <a:buAutoNum type="arabicPeriod"/>
            </a:pPr>
            <a:r>
              <a:rPr lang="en-US" altLang="en-US" dirty="0" smtClean="0">
                <a:solidFill>
                  <a:srgbClr val="D60093"/>
                </a:solidFill>
              </a:rPr>
              <a:t>Empirical probability</a:t>
            </a:r>
          </a:p>
          <a:p>
            <a:pPr lvl="1"/>
            <a:r>
              <a:rPr lang="en-US" altLang="en-US" dirty="0" smtClean="0"/>
              <a:t>Uses empirical evidence </a:t>
            </a:r>
            <a:r>
              <a:rPr lang="en-US" altLang="en-US" dirty="0"/>
              <a:t>(samples</a:t>
            </a:r>
            <a:r>
              <a:rPr lang="en-US" altLang="en-US" dirty="0" smtClean="0"/>
              <a:t>) to derive a quantification of the phenomena</a:t>
            </a:r>
          </a:p>
          <a:p>
            <a:pPr marL="514350" indent="-514350">
              <a:buFontTx/>
              <a:buAutoNum type="arabicPeriod"/>
            </a:pPr>
            <a:endParaRPr lang="en-US" altLang="en-US" dirty="0" smtClean="0">
              <a:solidFill>
                <a:srgbClr val="D6009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smtClean="0">
                <a:solidFill>
                  <a:srgbClr val="D60093"/>
                </a:solidFill>
              </a:rPr>
              <a:t>1. Classical probability</a:t>
            </a:r>
          </a:p>
        </p:txBody>
      </p:sp>
      <p:sp>
        <p:nvSpPr>
          <p:cNvPr id="22531" name="Rectangle 3"/>
          <p:cNvSpPr>
            <a:spLocks noGrp="1" noRot="1" noChangeAspect="1" noMove="1" noResize="1" noEditPoints="1" noAdjustHandles="1" noChangeArrowheads="1" noChangeShapeType="1" noTextEdit="1"/>
          </p:cNvSpPr>
          <p:nvPr>
            <p:ph type="body" idx="1"/>
          </p:nvPr>
        </p:nvSpPr>
        <p:spPr>
          <a:xfrm>
            <a:off x="179388" y="2565400"/>
            <a:ext cx="4680644" cy="4043363"/>
          </a:xfrm>
          <a:blipFill rotWithShape="1">
            <a:blip r:embed="rId2"/>
            <a:stretch>
              <a:fillRect l="-1693"/>
            </a:stretch>
          </a:blipFill>
          <a:extLst/>
        </p:spPr>
        <p:txBody>
          <a:bodyPr/>
          <a:lstStyle/>
          <a:p>
            <a:pPr>
              <a:defRPr/>
            </a:pPr>
            <a:r>
              <a:rPr lang="en-US">
                <a:noFill/>
              </a:rPr>
              <a:t> </a:t>
            </a:r>
          </a:p>
        </p:txBody>
      </p:sp>
      <p:sp>
        <p:nvSpPr>
          <p:cNvPr id="2" name="TextBox 1"/>
          <p:cNvSpPr txBox="1">
            <a:spLocks noRot="1" noChangeAspect="1" noMove="1" noResize="1" noEditPoints="1" noAdjustHandles="1" noChangeArrowheads="1" noChangeShapeType="1" noTextEdit="1"/>
          </p:cNvSpPr>
          <p:nvPr/>
        </p:nvSpPr>
        <p:spPr>
          <a:xfrm>
            <a:off x="1763688" y="1412776"/>
            <a:ext cx="6414769" cy="859210"/>
          </a:xfrm>
          <a:prstGeom prst="rect">
            <a:avLst/>
          </a:prstGeom>
          <a:blipFill rotWithShape="1">
            <a:blip r:embed="rId3"/>
            <a:stretch>
              <a:fillRect/>
            </a:stretch>
          </a:blipFill>
        </p:spPr>
        <p:txBody>
          <a:bodyPr/>
          <a:lstStyle/>
          <a:p>
            <a:pPr>
              <a:defRPr/>
            </a:pPr>
            <a:r>
              <a:rPr lang="en-US">
                <a:noFill/>
              </a:rPr>
              <a:t> </a:t>
            </a:r>
          </a:p>
        </p:txBody>
      </p:sp>
      <p:sp>
        <p:nvSpPr>
          <p:cNvPr id="3" name="TextBox 2"/>
          <p:cNvSpPr txBox="1">
            <a:spLocks noRot="1" noChangeAspect="1" noMove="1" noResize="1" noEditPoints="1" noAdjustHandles="1" noChangeArrowheads="1" noChangeShapeType="1" noTextEdit="1"/>
          </p:cNvSpPr>
          <p:nvPr/>
        </p:nvSpPr>
        <p:spPr>
          <a:xfrm>
            <a:off x="3419872" y="3647538"/>
            <a:ext cx="1875835" cy="670183"/>
          </a:xfrm>
          <a:prstGeom prst="rect">
            <a:avLst/>
          </a:prstGeom>
          <a:blipFill rotWithShape="1">
            <a:blip r:embed="rId4"/>
            <a:stretch>
              <a:fillRect/>
            </a:stretch>
          </a:blipFill>
        </p:spPr>
        <p:txBody>
          <a:bodyPr/>
          <a:lstStyle/>
          <a:p>
            <a:pPr>
              <a:defRPr/>
            </a:pPr>
            <a:r>
              <a:rPr lang="en-US">
                <a:noFill/>
              </a:rPr>
              <a:t> </a:t>
            </a:r>
          </a:p>
        </p:txBody>
      </p:sp>
      <p:sp>
        <p:nvSpPr>
          <p:cNvPr id="6" name="TextBox 5"/>
          <p:cNvSpPr txBox="1">
            <a:spLocks noRot="1" noChangeAspect="1" noMove="1" noResize="1" noEditPoints="1" noAdjustHandles="1" noChangeArrowheads="1" noChangeShapeType="1" noTextEdit="1"/>
          </p:cNvSpPr>
          <p:nvPr/>
        </p:nvSpPr>
        <p:spPr>
          <a:xfrm>
            <a:off x="3441969" y="4470121"/>
            <a:ext cx="2305439" cy="670183"/>
          </a:xfrm>
          <a:prstGeom prst="rect">
            <a:avLst/>
          </a:prstGeom>
          <a:blipFill rotWithShape="1">
            <a:blip r:embed="rId5"/>
            <a:stretch>
              <a:fillRect/>
            </a:stretch>
          </a:blipFill>
        </p:spPr>
        <p:txBody>
          <a:bodyPr/>
          <a:lstStyle/>
          <a:p>
            <a:pPr>
              <a:defRPr/>
            </a:pPr>
            <a:r>
              <a:rPr lang="en-US">
                <a:noFill/>
              </a:rPr>
              <a:t> </a:t>
            </a:r>
          </a:p>
        </p:txBody>
      </p:sp>
      <p:sp>
        <p:nvSpPr>
          <p:cNvPr id="8" name="TextBox 7"/>
          <p:cNvSpPr txBox="1">
            <a:spLocks noRot="1" noChangeAspect="1" noMove="1" noResize="1" noEditPoints="1" noAdjustHandles="1" noChangeArrowheads="1" noChangeShapeType="1" noTextEdit="1"/>
          </p:cNvSpPr>
          <p:nvPr/>
        </p:nvSpPr>
        <p:spPr>
          <a:xfrm>
            <a:off x="5961067" y="5915606"/>
            <a:ext cx="2305439" cy="670183"/>
          </a:xfrm>
          <a:prstGeom prst="rect">
            <a:avLst/>
          </a:prstGeom>
          <a:blipFill rotWithShape="1">
            <a:blip r:embed="rId6"/>
            <a:stretch>
              <a:fillRect/>
            </a:stretch>
          </a:blipFill>
        </p:spPr>
        <p:txBody>
          <a:bodyPr/>
          <a:lstStyle/>
          <a:p>
            <a:pPr>
              <a:defRPr/>
            </a:pPr>
            <a:r>
              <a:rPr lang="en-US">
                <a:noFill/>
              </a:rPr>
              <a:t> </a:t>
            </a:r>
          </a:p>
        </p:txBody>
      </p:sp>
      <p:pic>
        <p:nvPicPr>
          <p:cNvPr id="19464" name="Picture 2" descr="http://images.cnitblog.com/blog/413416/201307/10125105-858c87b7fd074ce7ab66558a7b4fce2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9425" y="3068638"/>
            <a:ext cx="10080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Rot="1" noChangeAspect="1" noMove="1" noResize="1" noEditPoints="1" noAdjustHandles="1" noChangeArrowheads="1" noChangeShapeType="1" noTextEdit="1"/>
          </p:cNvSpPr>
          <p:nvPr/>
        </p:nvSpPr>
        <p:spPr>
          <a:xfrm>
            <a:off x="3203848" y="5252410"/>
            <a:ext cx="2091860" cy="639983"/>
          </a:xfrm>
          <a:prstGeom prst="rect">
            <a:avLst/>
          </a:prstGeom>
          <a:blipFill rotWithShape="1">
            <a:blip r:embed="rId8"/>
            <a:stretch>
              <a:fillRect/>
            </a:stretch>
          </a:blipFill>
        </p:spPr>
        <p:txBody>
          <a:bodyPr/>
          <a:lstStyle/>
          <a:p>
            <a:pPr>
              <a:defRPr/>
            </a:pPr>
            <a:r>
              <a:rPr lang="en-US">
                <a:noFill/>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smtClean="0">
                <a:solidFill>
                  <a:srgbClr val="D60093"/>
                </a:solidFill>
              </a:rPr>
              <a:t>2. Empirical Probability</a:t>
            </a:r>
          </a:p>
        </p:txBody>
      </p:sp>
      <p:sp>
        <p:nvSpPr>
          <p:cNvPr id="20483" name="Rectangle 3"/>
          <p:cNvSpPr>
            <a:spLocks noGrp="1" noChangeArrowheads="1"/>
          </p:cNvSpPr>
          <p:nvPr>
            <p:ph type="body" idx="1"/>
          </p:nvPr>
        </p:nvSpPr>
        <p:spPr>
          <a:xfrm>
            <a:off x="539750" y="1773238"/>
            <a:ext cx="8424863" cy="1731962"/>
          </a:xfrm>
        </p:spPr>
        <p:txBody>
          <a:bodyPr/>
          <a:lstStyle/>
          <a:p>
            <a:r>
              <a:rPr lang="en-US" altLang="en-US" dirty="0" smtClean="0"/>
              <a:t>Based on observations obtained from probability experiments  </a:t>
            </a:r>
          </a:p>
          <a:p>
            <a:r>
              <a:rPr lang="en-US" altLang="en-US" dirty="0" smtClean="0"/>
              <a:t>The </a:t>
            </a:r>
            <a:r>
              <a:rPr lang="en-US" altLang="en-US" dirty="0" smtClean="0">
                <a:solidFill>
                  <a:srgbClr val="D60093"/>
                </a:solidFill>
              </a:rPr>
              <a:t>empirical probability</a:t>
            </a:r>
            <a:r>
              <a:rPr lang="en-US" altLang="en-US" dirty="0" smtClean="0"/>
              <a:t> of an event E is the relative frequency of observed event E (hence, the usage of the term </a:t>
            </a:r>
            <a:r>
              <a:rPr lang="en-US" altLang="en-US" i="1" dirty="0" smtClean="0"/>
              <a:t>empirical</a:t>
            </a:r>
            <a:r>
              <a:rPr lang="en-US" altLang="en-US" dirty="0" smtClean="0"/>
              <a:t>)</a:t>
            </a:r>
          </a:p>
        </p:txBody>
      </p:sp>
      <p:sp>
        <p:nvSpPr>
          <p:cNvPr id="5" name="TextBox 4"/>
          <p:cNvSpPr txBox="1">
            <a:spLocks noRot="1" noChangeAspect="1" noMove="1" noResize="1" noEditPoints="1" noAdjustHandles="1" noChangeArrowheads="1" noChangeShapeType="1" noTextEdit="1"/>
          </p:cNvSpPr>
          <p:nvPr/>
        </p:nvSpPr>
        <p:spPr>
          <a:xfrm>
            <a:off x="1403648" y="4797152"/>
            <a:ext cx="6624736" cy="1114857"/>
          </a:xfrm>
          <a:prstGeom prst="rect">
            <a:avLst/>
          </a:prstGeom>
          <a:blipFill rotWithShape="1">
            <a:blip r:embed="rId2"/>
            <a:stretch>
              <a:fillRect/>
            </a:stretch>
          </a:blipFill>
        </p:spPr>
        <p:txBody>
          <a:bodyPr/>
          <a:lstStyle/>
          <a:p>
            <a:pPr>
              <a:defRPr/>
            </a:pPr>
            <a:r>
              <a:rPr lang="en-US">
                <a:noFill/>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23528" y="274638"/>
            <a:ext cx="8640960" cy="1143000"/>
          </a:xfrm>
        </p:spPr>
        <p:txBody>
          <a:bodyPr/>
          <a:lstStyle/>
          <a:p>
            <a:r>
              <a:rPr lang="en-US" altLang="en-US" dirty="0" smtClean="0">
                <a:solidFill>
                  <a:srgbClr val="D60093"/>
                </a:solidFill>
              </a:rPr>
              <a:t>2. Empirical Probability: Example</a:t>
            </a:r>
          </a:p>
        </p:txBody>
      </p:sp>
      <p:sp>
        <p:nvSpPr>
          <p:cNvPr id="21507" name="Rectangle 3"/>
          <p:cNvSpPr>
            <a:spLocks noGrp="1" noChangeArrowheads="1"/>
          </p:cNvSpPr>
          <p:nvPr>
            <p:ph type="body" idx="1"/>
          </p:nvPr>
        </p:nvSpPr>
        <p:spPr>
          <a:xfrm>
            <a:off x="250825" y="1341438"/>
            <a:ext cx="8785225" cy="2016125"/>
          </a:xfrm>
        </p:spPr>
        <p:txBody>
          <a:bodyPr/>
          <a:lstStyle/>
          <a:p>
            <a:r>
              <a:rPr lang="en-US" altLang="en-US" sz="2000" dirty="0" smtClean="0"/>
              <a:t>A pond containing 3 types of fish:  bluegills, </a:t>
            </a:r>
            <a:r>
              <a:rPr lang="en-US" altLang="en-US" sz="2000" dirty="0" err="1" smtClean="0"/>
              <a:t>redgills</a:t>
            </a:r>
            <a:r>
              <a:rPr lang="en-US" altLang="en-US" sz="2000" dirty="0" smtClean="0"/>
              <a:t>, and crappies.  Each fish in the pond is equally likely to be caught.  You catch 40 fish and record the type.  Each time, you release the fish back in to the pond.  The following frequency distribution shows your results.  </a:t>
            </a:r>
          </a:p>
        </p:txBody>
      </p:sp>
      <p:graphicFrame>
        <p:nvGraphicFramePr>
          <p:cNvPr id="32801" name="Group 33"/>
          <p:cNvGraphicFramePr>
            <a:graphicFrameLocks noGrp="1"/>
          </p:cNvGraphicFramePr>
          <p:nvPr/>
        </p:nvGraphicFramePr>
        <p:xfrm>
          <a:off x="1511300" y="2924175"/>
          <a:ext cx="6096000" cy="198120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125">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D60093"/>
                          </a:solidFill>
                          <a:effectLst/>
                          <a:latin typeface="Arial" charset="0"/>
                        </a:rPr>
                        <a:t>Fish 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D60093"/>
                          </a:solidFill>
                          <a:effectLst/>
                          <a:latin typeface="Arial" charset="0"/>
                        </a:rPr>
                        <a:t># of Times Caught, (f)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Bluegill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err="1" smtClean="0">
                          <a:ln>
                            <a:noFill/>
                          </a:ln>
                          <a:solidFill>
                            <a:srgbClr val="D60093"/>
                          </a:solidFill>
                          <a:effectLst/>
                          <a:latin typeface="Arial" charset="0"/>
                        </a:rPr>
                        <a:t>Redgill</a:t>
                      </a:r>
                      <a:endParaRPr kumimoji="0" lang="en-US" altLang="en-US" sz="2000" b="0" i="0" u="none" strike="noStrike" cap="none" normalizeH="0" baseline="0" dirty="0" smtClean="0">
                        <a:ln>
                          <a:noFill/>
                        </a:ln>
                        <a:solidFill>
                          <a:srgbClr val="D60093"/>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Crappy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smtClean="0">
                        <a:ln>
                          <a:noFill/>
                        </a:ln>
                        <a:solidFill>
                          <a:srgbClr val="D60093"/>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smtClean="0">
                          <a:ln>
                            <a:noFill/>
                          </a:ln>
                          <a:solidFill>
                            <a:srgbClr val="D60093"/>
                          </a:solidFill>
                          <a:effectLst/>
                          <a:latin typeface="Arial" charset="0"/>
                          <a:sym typeface="Symbol" pitchFamily="18" charset="2"/>
                        </a:rPr>
                        <a:t>f =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528" name="Text Box 34"/>
          <p:cNvSpPr txBox="1">
            <a:spLocks noChangeArrowheads="1"/>
          </p:cNvSpPr>
          <p:nvPr/>
        </p:nvSpPr>
        <p:spPr bwMode="auto">
          <a:xfrm>
            <a:off x="467544" y="5300663"/>
            <a:ext cx="82748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50000"/>
              </a:spcBef>
              <a:buFontTx/>
              <a:buNone/>
            </a:pPr>
            <a:r>
              <a:rPr lang="en-US" altLang="en-US" sz="1800" dirty="0">
                <a:latin typeface="Tahoma" pitchFamily="34" charset="0"/>
              </a:rPr>
              <a:t>If you catch another fish, what is the </a:t>
            </a:r>
            <a:r>
              <a:rPr lang="en-US" altLang="en-US" sz="1800" dirty="0" smtClean="0">
                <a:solidFill>
                  <a:srgbClr val="D60093"/>
                </a:solidFill>
                <a:latin typeface="Tahoma" pitchFamily="34" charset="0"/>
              </a:rPr>
              <a:t>empirical probability</a:t>
            </a:r>
            <a:r>
              <a:rPr lang="en-US" altLang="en-US" sz="1800" dirty="0" smtClean="0">
                <a:latin typeface="Tahoma" pitchFamily="34" charset="0"/>
              </a:rPr>
              <a:t> </a:t>
            </a:r>
            <a:r>
              <a:rPr lang="en-US" altLang="en-US" sz="1800" dirty="0">
                <a:latin typeface="Tahoma" pitchFamily="34" charset="0"/>
              </a:rPr>
              <a:t>that it is a bluegill?</a:t>
            </a:r>
          </a:p>
        </p:txBody>
      </p:sp>
      <mc:AlternateContent xmlns:mc="http://schemas.openxmlformats.org/markup-compatibility/2006" xmlns:a14="http://schemas.microsoft.com/office/drawing/2010/main">
        <mc:Choice Requires="a14">
          <p:sp>
            <p:nvSpPr>
              <p:cNvPr id="10" name="Rectangle 9"/>
              <p:cNvSpPr/>
              <p:nvPr/>
            </p:nvSpPr>
            <p:spPr>
              <a:xfrm>
                <a:off x="3135613" y="5877338"/>
                <a:ext cx="285142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altLang="en-US" b="0" i="1" smtClean="0">
                          <a:latin typeface="Cambria Math"/>
                        </a:rPr>
                        <m:t>𝑃</m:t>
                      </m:r>
                      <m:d>
                        <m:dPr>
                          <m:ctrlPr>
                            <a:rPr lang="en-NZ" altLang="en-US" b="0" i="1" smtClean="0">
                              <a:latin typeface="Cambria Math" panose="02040503050406030204" pitchFamily="18" charset="0"/>
                            </a:rPr>
                          </m:ctrlPr>
                        </m:dPr>
                        <m:e>
                          <m:r>
                            <a:rPr lang="en-NZ" altLang="en-US" b="0" i="1" smtClean="0">
                              <a:latin typeface="Cambria Math"/>
                            </a:rPr>
                            <m:t>𝐵𝑙𝑢𝑒𝑔𝑖𝑙𝑙</m:t>
                          </m:r>
                        </m:e>
                      </m:d>
                      <m:r>
                        <a:rPr lang="en-NZ" altLang="en-US" b="0" i="1" smtClean="0">
                          <a:latin typeface="Cambria Math"/>
                          <a:ea typeface="Cambria Math"/>
                        </a:rPr>
                        <m:t>≈</m:t>
                      </m:r>
                      <m:f>
                        <m:fPr>
                          <m:ctrlPr>
                            <a:rPr lang="en-NZ" altLang="en-US" b="0" i="1" smtClean="0">
                              <a:latin typeface="Cambria Math" panose="02040503050406030204" pitchFamily="18" charset="0"/>
                              <a:ea typeface="Cambria Math"/>
                            </a:rPr>
                          </m:ctrlPr>
                        </m:fPr>
                        <m:num>
                          <m:r>
                            <a:rPr lang="en-NZ" altLang="en-US" b="0" i="1" smtClean="0">
                              <a:latin typeface="Cambria Math"/>
                              <a:ea typeface="Cambria Math"/>
                            </a:rPr>
                            <m:t>13</m:t>
                          </m:r>
                        </m:num>
                        <m:den>
                          <m:r>
                            <a:rPr lang="en-NZ" altLang="en-US" b="0" i="1" smtClean="0">
                              <a:latin typeface="Cambria Math"/>
                              <a:ea typeface="Cambria Math"/>
                            </a:rPr>
                            <m:t>40</m:t>
                          </m:r>
                        </m:den>
                      </m:f>
                      <m:r>
                        <a:rPr lang="en-NZ" altLang="en-US" b="0" i="1" smtClean="0">
                          <a:latin typeface="Cambria Math"/>
                          <a:ea typeface="Cambria Math"/>
                        </a:rPr>
                        <m:t>=0.325</m:t>
                      </m:r>
                    </m:oMath>
                  </m:oMathPara>
                </a14:m>
                <a:endParaRPr lang="en-US" altLang="en-US" dirty="0" smtClean="0"/>
              </a:p>
            </p:txBody>
          </p:sp>
        </mc:Choice>
        <mc:Fallback xmlns="">
          <p:sp>
            <p:nvSpPr>
              <p:cNvPr id="10" name="Rectangle 9"/>
              <p:cNvSpPr>
                <a:spLocks noRot="1" noChangeAspect="1" noMove="1" noResize="1" noEditPoints="1" noAdjustHandles="1" noChangeArrowheads="1" noChangeShapeType="1" noTextEdit="1"/>
              </p:cNvSpPr>
              <p:nvPr/>
            </p:nvSpPr>
            <p:spPr>
              <a:xfrm>
                <a:off x="3135613" y="5877338"/>
                <a:ext cx="2851422" cy="612732"/>
              </a:xfrm>
              <a:prstGeom prst="rect">
                <a:avLst/>
              </a:prstGeom>
              <a:blipFill rotWithShape="1">
                <a:blip r:embed="rId2"/>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IE" altLang="en-US" sz="1800" b="0" i="0" u="none" strike="noStrike" cap="none" normalizeH="0" baseline="0" smtClean="0">
            <a:ln>
              <a:noFill/>
            </a:ln>
            <a:solidFill>
              <a:schemeClr val="tx1"/>
            </a:solidFill>
            <a:effectLst/>
            <a:latin typeface="Tahoma" pitchFamily="34"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IE" altLang="en-US" sz="1800" b="0" i="0" u="none" strike="noStrike" cap="none" normalizeH="0" baseline="0" smtClean="0">
            <a:ln>
              <a:noFill/>
            </a:ln>
            <a:solidFill>
              <a:schemeClr val="tx1"/>
            </a:solidFill>
            <a:effectLst/>
            <a:latin typeface="Tahoma" pitchFamily="34" charset="0"/>
            <a:cs typeface="Arial" charset="0"/>
          </a:defRPr>
        </a:defPPr>
      </a:lstStyle>
    </a:lnDef>
    <a:txDef>
      <a:spPr>
        <a:blipFill rotWithShape="1">
          <a:blip xmlns:r="http://schemas.openxmlformats.org/officeDocument/2006/relationships" r:embed="rId1"/>
          <a:stretch>
            <a:fillRect/>
          </a:stretch>
        </a:blipFill>
      </a:spPr>
      <a:bodyPr/>
      <a:lstStyle>
        <a:defPPr>
          <a:defRPr>
            <a:no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IE" altLang="en-US" sz="1800" b="0" i="0" u="none" strike="noStrike" cap="none" normalizeH="0" baseline="0" smtClean="0">
            <a:ln>
              <a:noFill/>
            </a:ln>
            <a:solidFill>
              <a:schemeClr val="tx1"/>
            </a:solidFill>
            <a:effectLst/>
            <a:latin typeface="Tahoma" pitchFamily="34"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IE" altLang="en-US" sz="1800" b="0" i="0" u="none" strike="noStrike" cap="none" normalizeH="0" baseline="0" smtClean="0">
            <a:ln>
              <a:noFill/>
            </a:ln>
            <a:solidFill>
              <a:schemeClr val="tx1"/>
            </a:solidFill>
            <a:effectLst/>
            <a:latin typeface="Tahoma" pitchFamily="34"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11032</TotalTime>
  <Words>2675</Words>
  <Application>Microsoft Office PowerPoint</Application>
  <PresentationFormat>On-screen Show (4:3)</PresentationFormat>
  <Paragraphs>468</Paragraphs>
  <Slides>53</Slides>
  <Notes>18</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53</vt:i4>
      </vt:variant>
    </vt:vector>
  </HeadingPairs>
  <TitlesOfParts>
    <vt:vector size="66" baseType="lpstr">
      <vt:lpstr>SimSun</vt:lpstr>
      <vt:lpstr>Arial</vt:lpstr>
      <vt:lpstr>Arial Black</vt:lpstr>
      <vt:lpstr>Cambria Math</vt:lpstr>
      <vt:lpstr>Monotype Sorts</vt:lpstr>
      <vt:lpstr>Symbol</vt:lpstr>
      <vt:lpstr>Tahoma</vt:lpstr>
      <vt:lpstr>Times New Roman</vt:lpstr>
      <vt:lpstr>Verdana</vt:lpstr>
      <vt:lpstr>Wingdings</vt:lpstr>
      <vt:lpstr>Default Design</vt:lpstr>
      <vt:lpstr>1_Default Design</vt:lpstr>
      <vt:lpstr>Equation</vt:lpstr>
      <vt:lpstr>Probability &amp; Statistics Fundamentals</vt:lpstr>
      <vt:lpstr>Machine Learning</vt:lpstr>
      <vt:lpstr>Outline</vt:lpstr>
      <vt:lpstr>Probability</vt:lpstr>
      <vt:lpstr>Probability</vt:lpstr>
      <vt:lpstr>Types of probability</vt:lpstr>
      <vt:lpstr>1. Classical probability</vt:lpstr>
      <vt:lpstr>2. Empirical Probability</vt:lpstr>
      <vt:lpstr>2. Empirical Probability: Example</vt:lpstr>
      <vt:lpstr>Law of large numbers</vt:lpstr>
      <vt:lpstr>The law of large numbers: Probability of Male vs Female Births </vt:lpstr>
      <vt:lpstr>PowerPoint Presentation</vt:lpstr>
      <vt:lpstr>Example</vt:lpstr>
      <vt:lpstr>Conditional probability </vt:lpstr>
      <vt:lpstr>Joint probabilities  </vt:lpstr>
      <vt:lpstr>Independent Events: the occurrence of one event does not affect the probability of occurrence of the other</vt:lpstr>
      <vt:lpstr>Dependent Events: the occurrence of one event does affect the probability of occurrence of the other</vt:lpstr>
      <vt:lpstr>PowerPoint Presentation</vt:lpstr>
      <vt:lpstr>PowerPoint Presentation</vt:lpstr>
      <vt:lpstr>Statistics</vt:lpstr>
      <vt:lpstr>Terminology: Populations &amp; Samples</vt:lpstr>
      <vt:lpstr>The importance of using a sample which is representative of the population</vt:lpstr>
      <vt:lpstr>Variables</vt:lpstr>
      <vt:lpstr>Frequency histogram</vt:lpstr>
      <vt:lpstr>PowerPoint Presentation</vt:lpstr>
      <vt:lpstr>PowerPoint Presentation</vt:lpstr>
      <vt:lpstr>PowerPoint Presentation</vt:lpstr>
      <vt:lpstr>Cumulative distribution function</vt:lpstr>
      <vt:lpstr>Distributions: 3 useful features </vt:lpstr>
      <vt:lpstr>Measures of Central Tendency (Location)</vt:lpstr>
      <vt:lpstr>The Mean</vt:lpstr>
      <vt:lpstr>The Median</vt:lpstr>
      <vt:lpstr>Subtle difference between the mean and the median (or how statistics are shamelessly used to manipulate people)</vt:lpstr>
      <vt:lpstr>Measures of Dispersion/variability</vt:lpstr>
      <vt:lpstr>Range</vt:lpstr>
      <vt:lpstr>Sample Variance</vt:lpstr>
      <vt:lpstr>Sample Variance</vt:lpstr>
      <vt:lpstr>Standard Deviation</vt:lpstr>
      <vt:lpstr>Mode of distributions</vt:lpstr>
      <vt:lpstr>Symmetry of distributions</vt:lpstr>
      <vt:lpstr>“Shape” of Distributions</vt:lpstr>
      <vt:lpstr>The Normal/Gaussian Distribution</vt:lpstr>
      <vt:lpstr>Standard Normal distribution</vt:lpstr>
      <vt:lpstr>Central Limit Theorem: CLT (optional)</vt:lpstr>
      <vt:lpstr>Correlation  vs causation</vt:lpstr>
      <vt:lpstr>PowerPoint Presentation</vt:lpstr>
      <vt:lpstr>Correlation</vt:lpstr>
      <vt:lpstr>Correlation does not imply causation</vt:lpstr>
      <vt:lpstr>PowerPoint Presentation</vt:lpstr>
      <vt:lpstr>PowerPoint Presentation</vt:lpstr>
      <vt:lpstr>Causation Is Not Symmetric</vt:lpstr>
      <vt:lpstr>Correlation does not equate causation</vt:lpstr>
      <vt:lpstr>Gold standard to establish causation: Randomized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Slides</dc:title>
  <dc:creator>Tom O'Hara</dc:creator>
  <cp:lastModifiedBy>David Rozado</cp:lastModifiedBy>
  <cp:revision>464</cp:revision>
  <dcterms:created xsi:type="dcterms:W3CDTF">2004-01-13T11:13:25Z</dcterms:created>
  <dcterms:modified xsi:type="dcterms:W3CDTF">2019-02-27T02:35:34Z</dcterms:modified>
</cp:coreProperties>
</file>